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402" r:id="rId2"/>
    <p:sldId id="403" r:id="rId3"/>
    <p:sldId id="451" r:id="rId4"/>
    <p:sldId id="303" r:id="rId5"/>
    <p:sldId id="434" r:id="rId6"/>
    <p:sldId id="435" r:id="rId7"/>
    <p:sldId id="436" r:id="rId8"/>
    <p:sldId id="440" r:id="rId9"/>
    <p:sldId id="441" r:id="rId10"/>
    <p:sldId id="445" r:id="rId11"/>
    <p:sldId id="442" r:id="rId12"/>
    <p:sldId id="443" r:id="rId13"/>
    <p:sldId id="444" r:id="rId14"/>
    <p:sldId id="447" r:id="rId15"/>
    <p:sldId id="446" r:id="rId16"/>
    <p:sldId id="432" r:id="rId17"/>
    <p:sldId id="448" r:id="rId18"/>
    <p:sldId id="456" r:id="rId19"/>
    <p:sldId id="457" r:id="rId20"/>
    <p:sldId id="458" r:id="rId21"/>
    <p:sldId id="454" r:id="rId22"/>
    <p:sldId id="455" r:id="rId23"/>
    <p:sldId id="449" r:id="rId24"/>
    <p:sldId id="452" r:id="rId25"/>
    <p:sldId id="450" r:id="rId26"/>
    <p:sldId id="437" r:id="rId27"/>
    <p:sldId id="438" r:id="rId28"/>
    <p:sldId id="453" r:id="rId29"/>
  </p:sldIdLst>
  <p:sldSz cx="9144000" cy="6858000" type="screen4x3"/>
  <p:notesSz cx="7315200" cy="96012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66FF33"/>
    <a:srgbClr val="99FF66"/>
    <a:srgbClr val="DDDDDD"/>
    <a:srgbClr val="CCFFFF"/>
    <a:srgbClr val="EAEAEA"/>
    <a:srgbClr val="FFFFCC"/>
    <a:srgbClr val="FFFF66"/>
    <a:srgbClr val="C0C0C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18" autoAdjust="0"/>
    <p:restoredTop sz="74897" autoAdjust="0"/>
  </p:normalViewPr>
  <p:slideViewPr>
    <p:cSldViewPr>
      <p:cViewPr varScale="1">
        <p:scale>
          <a:sx n="103" d="100"/>
          <a:sy n="103" d="100"/>
        </p:scale>
        <p:origin x="-96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20"/>
    </p:cViewPr>
  </p:sorterViewPr>
  <p:notesViewPr>
    <p:cSldViewPr>
      <p:cViewPr varScale="1">
        <p:scale>
          <a:sx n="104" d="100"/>
          <a:sy n="104" d="100"/>
        </p:scale>
        <p:origin x="-2250" y="-78"/>
      </p:cViewPr>
      <p:guideLst>
        <p:guide orient="horz" pos="3024"/>
        <p:guide pos="2304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55" cy="479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7" tIns="48328" rIns="96657" bIns="48328" numCol="1" anchor="t" anchorCtr="0" compatLnSpc="1">
            <a:prstTxWarp prst="textNoShape">
              <a:avLst/>
            </a:prstTxWarp>
          </a:bodyPr>
          <a:lstStyle>
            <a:lvl1pPr algn="l" defTabSz="965780">
              <a:defRPr sz="1300"/>
            </a:lvl1pPr>
          </a:lstStyle>
          <a:p>
            <a:endParaRPr lang="en-US"/>
          </a:p>
        </p:txBody>
      </p:sp>
      <p:sp>
        <p:nvSpPr>
          <p:cNvPr id="4075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271" y="0"/>
            <a:ext cx="3170255" cy="479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7" tIns="48328" rIns="96657" bIns="48328" numCol="1" anchor="t" anchorCtr="0" compatLnSpc="1">
            <a:prstTxWarp prst="textNoShape">
              <a:avLst/>
            </a:prstTxWarp>
          </a:bodyPr>
          <a:lstStyle>
            <a:lvl1pPr algn="r" defTabSz="965780">
              <a:defRPr sz="1300"/>
            </a:lvl1pPr>
          </a:lstStyle>
          <a:p>
            <a:endParaRPr lang="en-US"/>
          </a:p>
        </p:txBody>
      </p:sp>
      <p:sp>
        <p:nvSpPr>
          <p:cNvPr id="4075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49"/>
            <a:ext cx="3170255" cy="479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7" tIns="48328" rIns="96657" bIns="48328" numCol="1" anchor="b" anchorCtr="0" compatLnSpc="1">
            <a:prstTxWarp prst="textNoShape">
              <a:avLst/>
            </a:prstTxWarp>
          </a:bodyPr>
          <a:lstStyle>
            <a:lvl1pPr algn="l" defTabSz="965780">
              <a:defRPr sz="1300"/>
            </a:lvl1pPr>
          </a:lstStyle>
          <a:p>
            <a:endParaRPr lang="en-US"/>
          </a:p>
        </p:txBody>
      </p:sp>
      <p:sp>
        <p:nvSpPr>
          <p:cNvPr id="4075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271" y="9120149"/>
            <a:ext cx="3170255" cy="479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7" tIns="48328" rIns="96657" bIns="48328" numCol="1" anchor="b" anchorCtr="0" compatLnSpc="1">
            <a:prstTxWarp prst="textNoShape">
              <a:avLst/>
            </a:prstTxWarp>
          </a:bodyPr>
          <a:lstStyle>
            <a:lvl1pPr algn="r" defTabSz="965780">
              <a:defRPr sz="1300"/>
            </a:lvl1pPr>
          </a:lstStyle>
          <a:p>
            <a:fld id="{73EC6E1E-6D88-4CF8-9DE3-963F7630022F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55" cy="479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7" tIns="48328" rIns="96657" bIns="48328" numCol="1" anchor="t" anchorCtr="0" compatLnSpc="1">
            <a:prstTxWarp prst="textNoShape">
              <a:avLst/>
            </a:prstTxWarp>
          </a:bodyPr>
          <a:lstStyle>
            <a:lvl1pPr algn="l" defTabSz="965780">
              <a:defRPr sz="1300"/>
            </a:lvl1pPr>
          </a:lstStyle>
          <a:p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271" y="0"/>
            <a:ext cx="3170255" cy="479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7" tIns="48328" rIns="96657" bIns="48328" numCol="1" anchor="t" anchorCtr="0" compatLnSpc="1">
            <a:prstTxWarp prst="textNoShape">
              <a:avLst/>
            </a:prstTxWarp>
          </a:bodyPr>
          <a:lstStyle>
            <a:lvl1pPr algn="r" defTabSz="965780">
              <a:defRPr sz="1300"/>
            </a:lvl1pPr>
          </a:lstStyle>
          <a:p>
            <a:endParaRPr lang="en-US"/>
          </a:p>
        </p:txBody>
      </p:sp>
      <p:sp>
        <p:nvSpPr>
          <p:cNvPr id="5124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56" y="4560901"/>
            <a:ext cx="5851490" cy="4319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7" tIns="48328" rIns="96657" bIns="483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49"/>
            <a:ext cx="3170255" cy="479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7" tIns="48328" rIns="96657" bIns="48328" numCol="1" anchor="b" anchorCtr="0" compatLnSpc="1">
            <a:prstTxWarp prst="textNoShape">
              <a:avLst/>
            </a:prstTxWarp>
          </a:bodyPr>
          <a:lstStyle>
            <a:lvl1pPr algn="l" defTabSz="965780">
              <a:defRPr sz="1300"/>
            </a:lvl1pPr>
          </a:lstStyle>
          <a:p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271" y="9120149"/>
            <a:ext cx="3170255" cy="479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7" tIns="48328" rIns="96657" bIns="48328" numCol="1" anchor="b" anchorCtr="0" compatLnSpc="1">
            <a:prstTxWarp prst="textNoShape">
              <a:avLst/>
            </a:prstTxWarp>
          </a:bodyPr>
          <a:lstStyle>
            <a:lvl1pPr algn="r" defTabSz="965780">
              <a:defRPr sz="1300"/>
            </a:lvl1pPr>
          </a:lstStyle>
          <a:p>
            <a:fld id="{8925204A-BAEC-4916-A986-77A0A11DB389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6008A2-00D3-4D94-AD36-6EB75A0EE779}" type="slidenum">
              <a:rPr lang="en-US"/>
              <a:pPr/>
              <a:t>1</a:t>
            </a:fld>
            <a:endParaRPr lang="en-US"/>
          </a:p>
        </p:txBody>
      </p:sp>
      <p:sp>
        <p:nvSpPr>
          <p:cNvPr id="37171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1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ED551E-BC9A-414B-8470-54342A359383}" type="slidenum">
              <a:rPr lang="en-US"/>
              <a:pPr/>
              <a:t>19</a:t>
            </a:fld>
            <a:endParaRPr lang="en-US"/>
          </a:p>
        </p:txBody>
      </p:sp>
      <p:sp>
        <p:nvSpPr>
          <p:cNvPr id="40141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1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ED551E-BC9A-414B-8470-54342A359383}" type="slidenum">
              <a:rPr lang="en-US"/>
              <a:pPr/>
              <a:t>20</a:t>
            </a:fld>
            <a:endParaRPr lang="en-US"/>
          </a:p>
        </p:txBody>
      </p:sp>
      <p:sp>
        <p:nvSpPr>
          <p:cNvPr id="40141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1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ED551E-BC9A-414B-8470-54342A359383}" type="slidenum">
              <a:rPr lang="en-US"/>
              <a:pPr/>
              <a:t>21</a:t>
            </a:fld>
            <a:endParaRPr lang="en-US"/>
          </a:p>
        </p:txBody>
      </p:sp>
      <p:sp>
        <p:nvSpPr>
          <p:cNvPr id="40141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1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ED551E-BC9A-414B-8470-54342A359383}" type="slidenum">
              <a:rPr lang="en-US"/>
              <a:pPr/>
              <a:t>22</a:t>
            </a:fld>
            <a:endParaRPr lang="en-US"/>
          </a:p>
        </p:txBody>
      </p:sp>
      <p:sp>
        <p:nvSpPr>
          <p:cNvPr id="40141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1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ED551E-BC9A-414B-8470-54342A359383}" type="slidenum">
              <a:rPr lang="en-US"/>
              <a:pPr/>
              <a:t>23</a:t>
            </a:fld>
            <a:endParaRPr lang="en-US"/>
          </a:p>
        </p:txBody>
      </p:sp>
      <p:sp>
        <p:nvSpPr>
          <p:cNvPr id="40141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1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ED551E-BC9A-414B-8470-54342A359383}" type="slidenum">
              <a:rPr lang="en-US"/>
              <a:pPr/>
              <a:t>24</a:t>
            </a:fld>
            <a:endParaRPr lang="en-US"/>
          </a:p>
        </p:txBody>
      </p:sp>
      <p:sp>
        <p:nvSpPr>
          <p:cNvPr id="40141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1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ED551E-BC9A-414B-8470-54342A359383}" type="slidenum">
              <a:rPr lang="en-US"/>
              <a:pPr/>
              <a:t>25</a:t>
            </a:fld>
            <a:endParaRPr lang="en-US"/>
          </a:p>
        </p:txBody>
      </p:sp>
      <p:sp>
        <p:nvSpPr>
          <p:cNvPr id="40141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1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7E55BE-A4BA-4143-87FD-9CFE6BD6DAD4}" type="slidenum">
              <a:rPr lang="en-US"/>
              <a:pPr/>
              <a:t>26</a:t>
            </a:fld>
            <a:endParaRPr lang="en-US"/>
          </a:p>
        </p:txBody>
      </p:sp>
      <p:sp>
        <p:nvSpPr>
          <p:cNvPr id="38912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CF6F4C-2C2C-449B-9E5B-6D9918F40A3F}" type="slidenum">
              <a:rPr lang="en-US"/>
              <a:pPr/>
              <a:t>27</a:t>
            </a:fld>
            <a:endParaRPr lang="en-US"/>
          </a:p>
        </p:txBody>
      </p:sp>
      <p:sp>
        <p:nvSpPr>
          <p:cNvPr id="43213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2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CF6F4C-2C2C-449B-9E5B-6D9918F40A3F}" type="slidenum">
              <a:rPr lang="en-US"/>
              <a:pPr/>
              <a:t>28</a:t>
            </a:fld>
            <a:endParaRPr lang="en-US"/>
          </a:p>
        </p:txBody>
      </p:sp>
      <p:sp>
        <p:nvSpPr>
          <p:cNvPr id="43213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2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92F753-BDA7-4185-A0CE-268C6DB6A60A}" type="slidenum">
              <a:rPr lang="en-US"/>
              <a:pPr/>
              <a:t>2</a:t>
            </a:fld>
            <a:endParaRPr lang="en-US"/>
          </a:p>
        </p:txBody>
      </p:sp>
      <p:sp>
        <p:nvSpPr>
          <p:cNvPr id="37581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5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30sec</a:t>
            </a:r>
          </a:p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92F753-BDA7-4185-A0CE-268C6DB6A60A}" type="slidenum">
              <a:rPr lang="en-US"/>
              <a:pPr/>
              <a:t>3</a:t>
            </a:fld>
            <a:endParaRPr lang="en-US"/>
          </a:p>
        </p:txBody>
      </p:sp>
      <p:sp>
        <p:nvSpPr>
          <p:cNvPr id="37581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5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30sec</a:t>
            </a:r>
          </a:p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E51933-74C6-47DE-AD6E-E4E3EA77213F}" type="slidenum">
              <a:rPr lang="en-US"/>
              <a:pPr/>
              <a:t>4</a:t>
            </a:fld>
            <a:endParaRPr lang="en-US"/>
          </a:p>
        </p:txBody>
      </p:sp>
      <p:sp>
        <p:nvSpPr>
          <p:cNvPr id="9421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Label axes, Jump out information about test case Work on it. </a:t>
            </a:r>
          </a:p>
          <a:p>
            <a:r>
              <a:rPr lang="en-US"/>
              <a:t> </a:t>
            </a:r>
          </a:p>
          <a:p>
            <a:r>
              <a:rPr lang="en-US"/>
              <a:t>Justify use of Higher order. Emphasize Persson’s point that people in general don’t use high enough order. There is an advantage</a:t>
            </a:r>
          </a:p>
          <a:p>
            <a:pPr>
              <a:buFontTx/>
              <a:buChar char="•"/>
            </a:pPr>
            <a:r>
              <a:rPr lang="en-US"/>
              <a:t>Looking at different test case</a:t>
            </a:r>
          </a:p>
          <a:p>
            <a:pPr>
              <a:buFontTx/>
              <a:buChar char="•"/>
            </a:pPr>
            <a:r>
              <a:rPr lang="en-US"/>
              <a:t>Advection of cone, periodic BC’s 2- periods.</a:t>
            </a:r>
          </a:p>
          <a:p>
            <a:pPr>
              <a:buFontTx/>
              <a:buChar char="•"/>
            </a:pPr>
            <a:r>
              <a:rPr lang="en-US"/>
              <a:t>Dispersion of cone, 20% lost, Higher order scheme</a:t>
            </a:r>
          </a:p>
          <a:p>
            <a:pPr>
              <a:buFontTx/>
              <a:buChar char="•"/>
            </a:pPr>
            <a:r>
              <a:rPr lang="en-US"/>
              <a:t>Order used depends on: Timestep consideration (length of integration) </a:t>
            </a:r>
          </a:p>
          <a:p>
            <a:pPr lvl="1">
              <a:buFontTx/>
              <a:buChar char="•"/>
            </a:pPr>
            <a:r>
              <a:rPr lang="en-US"/>
              <a:t>Loose DOF for efficiency (got back to bio slide) will be a balance</a:t>
            </a:r>
          </a:p>
          <a:p>
            <a:endParaRPr lang="en-US"/>
          </a:p>
          <a:p>
            <a:r>
              <a:rPr lang="en-US"/>
              <a:t>Cite Leveque (1996) </a:t>
            </a:r>
          </a:p>
          <a:p>
            <a:endParaRPr lang="en-US"/>
          </a:p>
          <a:p>
            <a:r>
              <a:rPr lang="en-US"/>
              <a:t>1 min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E51933-74C6-47DE-AD6E-E4E3EA77213F}" type="slidenum">
              <a:rPr lang="en-US"/>
              <a:pPr/>
              <a:t>5</a:t>
            </a:fld>
            <a:endParaRPr lang="en-US"/>
          </a:p>
        </p:txBody>
      </p:sp>
      <p:sp>
        <p:nvSpPr>
          <p:cNvPr id="9421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Label axes, Jump out information about test case Work on it. </a:t>
            </a:r>
          </a:p>
          <a:p>
            <a:r>
              <a:rPr lang="en-US"/>
              <a:t> </a:t>
            </a:r>
          </a:p>
          <a:p>
            <a:r>
              <a:rPr lang="en-US"/>
              <a:t>Justify use of Higher order. Emphasize Persson’s point that people in general don’t use high enough order. There is an advantage</a:t>
            </a:r>
          </a:p>
          <a:p>
            <a:pPr>
              <a:buFontTx/>
              <a:buChar char="•"/>
            </a:pPr>
            <a:r>
              <a:rPr lang="en-US"/>
              <a:t>Looking at different test case</a:t>
            </a:r>
          </a:p>
          <a:p>
            <a:pPr>
              <a:buFontTx/>
              <a:buChar char="•"/>
            </a:pPr>
            <a:r>
              <a:rPr lang="en-US"/>
              <a:t>Advection of cone, periodic BC’s 2- periods.</a:t>
            </a:r>
          </a:p>
          <a:p>
            <a:pPr>
              <a:buFontTx/>
              <a:buChar char="•"/>
            </a:pPr>
            <a:r>
              <a:rPr lang="en-US"/>
              <a:t>Dispersion of cone, 20% lost, Higher order scheme</a:t>
            </a:r>
          </a:p>
          <a:p>
            <a:pPr>
              <a:buFontTx/>
              <a:buChar char="•"/>
            </a:pPr>
            <a:r>
              <a:rPr lang="en-US"/>
              <a:t>Order used depends on: Timestep consideration (length of integration) </a:t>
            </a:r>
          </a:p>
          <a:p>
            <a:pPr lvl="1">
              <a:buFontTx/>
              <a:buChar char="•"/>
            </a:pPr>
            <a:r>
              <a:rPr lang="en-US"/>
              <a:t>Loose DOF for efficiency (got back to bio slide) will be a balance</a:t>
            </a:r>
          </a:p>
          <a:p>
            <a:endParaRPr lang="en-US"/>
          </a:p>
          <a:p>
            <a:r>
              <a:rPr lang="en-US"/>
              <a:t>Cite Leveque (1996) </a:t>
            </a:r>
          </a:p>
          <a:p>
            <a:endParaRPr lang="en-US"/>
          </a:p>
          <a:p>
            <a:r>
              <a:rPr lang="en-US"/>
              <a:t>1 min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5204A-BAEC-4916-A986-77A0A11DB389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ED551E-BC9A-414B-8470-54342A359383}" type="slidenum">
              <a:rPr lang="en-US"/>
              <a:pPr/>
              <a:t>16</a:t>
            </a:fld>
            <a:endParaRPr lang="en-US"/>
          </a:p>
        </p:txBody>
      </p:sp>
      <p:sp>
        <p:nvSpPr>
          <p:cNvPr id="40141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1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ED551E-BC9A-414B-8470-54342A359383}" type="slidenum">
              <a:rPr lang="en-US"/>
              <a:pPr/>
              <a:t>17</a:t>
            </a:fld>
            <a:endParaRPr lang="en-US"/>
          </a:p>
        </p:txBody>
      </p:sp>
      <p:sp>
        <p:nvSpPr>
          <p:cNvPr id="40141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1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ED551E-BC9A-414B-8470-54342A359383}" type="slidenum">
              <a:rPr lang="en-US"/>
              <a:pPr/>
              <a:t>18</a:t>
            </a:fld>
            <a:endParaRPr lang="en-US"/>
          </a:p>
        </p:txBody>
      </p:sp>
      <p:sp>
        <p:nvSpPr>
          <p:cNvPr id="40141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1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30 November, 2009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30 November, 2009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0"/>
            <a:ext cx="2209800" cy="6629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0"/>
            <a:ext cx="6477000" cy="6629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30 November, 2009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400" y="685800"/>
            <a:ext cx="4343400" cy="594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685800"/>
            <a:ext cx="4343400" cy="2895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733800"/>
            <a:ext cx="4343400" cy="2895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0" y="66103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30 November, 2009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61035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52400" y="685800"/>
            <a:ext cx="8839200" cy="59436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6103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30 November, 2009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61035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0"/>
            <a:ext cx="77724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685800"/>
            <a:ext cx="4343400" cy="2895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685800"/>
            <a:ext cx="4343400" cy="2895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52400" y="3733800"/>
            <a:ext cx="4343400" cy="2895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733800"/>
            <a:ext cx="4343400" cy="2895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0" y="66103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30 November, 2009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61035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400" y="685800"/>
            <a:ext cx="8839200" cy="2895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400" y="3733800"/>
            <a:ext cx="8839200" cy="2895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6103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30 November, 2009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61035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685800"/>
            <a:ext cx="4343400" cy="2895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685800"/>
            <a:ext cx="4343400" cy="2895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152400" y="3733800"/>
            <a:ext cx="8839200" cy="2895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0" y="66103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30 November, 2009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61035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400" y="685800"/>
            <a:ext cx="4343400" cy="594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85800"/>
            <a:ext cx="4343400" cy="594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6103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30 November, 2009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61035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52400" y="0"/>
            <a:ext cx="8839200" cy="6629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6103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30 November, 2009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61035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30 November, 2009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30 November, 2009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685800"/>
            <a:ext cx="4343400" cy="594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85800"/>
            <a:ext cx="4343400" cy="594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30 November, 2009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30 November, 2009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30 November, 2009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30 November, 2009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30 November, 2009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30 November, 2009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685800"/>
            <a:ext cx="88392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6103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4D4D4D"/>
                </a:solidFill>
                <a:latin typeface="+mj-lt"/>
              </a:defRPr>
            </a:lvl1pPr>
          </a:lstStyle>
          <a:p>
            <a:r>
              <a:rPr lang="en-US" dirty="0" smtClean="0"/>
              <a:t>30 November, 2009</a:t>
            </a: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61035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6103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2"/>
                </a:solidFill>
                <a:latin typeface="+mj-lt"/>
              </a:defRPr>
            </a:lvl1pPr>
          </a:lstStyle>
          <a:p>
            <a:fld id="{AE8E0AA6-C6F8-425C-95B0-EE36D21A0CFF}" type="slidenum">
              <a:rPr lang="en-US" smtClean="0"/>
              <a:pPr/>
              <a:t>‹#›</a:t>
            </a:fld>
            <a:r>
              <a:rPr lang="en-US" dirty="0" smtClean="0"/>
              <a:t> of 30</a:t>
            </a:r>
            <a:endParaRPr lang="en-US" dirty="0"/>
          </a:p>
        </p:txBody>
      </p:sp>
      <p:sp>
        <p:nvSpPr>
          <p:cNvPr id="1031" name="Line 7"/>
          <p:cNvSpPr>
            <a:spLocks noChangeShapeType="1"/>
          </p:cNvSpPr>
          <p:nvPr userDrawn="1"/>
        </p:nvSpPr>
        <p:spPr bwMode="auto">
          <a:xfrm>
            <a:off x="0" y="609600"/>
            <a:ext cx="9144000" cy="0"/>
          </a:xfrm>
          <a:prstGeom prst="line">
            <a:avLst/>
          </a:prstGeom>
          <a:noFill/>
          <a:ln w="38100" cmpd="dbl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1062" name="Group 38"/>
          <p:cNvGrpSpPr>
            <a:grpSpLocks/>
          </p:cNvGrpSpPr>
          <p:nvPr userDrawn="1"/>
        </p:nvGrpSpPr>
        <p:grpSpPr bwMode="auto">
          <a:xfrm>
            <a:off x="42863" y="201613"/>
            <a:ext cx="490537" cy="255587"/>
            <a:chOff x="5424" y="31"/>
            <a:chExt cx="309" cy="161"/>
          </a:xfrm>
        </p:grpSpPr>
        <p:sp>
          <p:nvSpPr>
            <p:cNvPr id="1045" name="Rectangle 21"/>
            <p:cNvSpPr>
              <a:spLocks noChangeArrowheads="1"/>
            </p:cNvSpPr>
            <p:nvPr userDrawn="1"/>
          </p:nvSpPr>
          <p:spPr bwMode="auto">
            <a:xfrm>
              <a:off x="5424" y="31"/>
              <a:ext cx="37" cy="161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6" name="Rectangle 22"/>
            <p:cNvSpPr>
              <a:spLocks noChangeArrowheads="1"/>
            </p:cNvSpPr>
            <p:nvPr userDrawn="1"/>
          </p:nvSpPr>
          <p:spPr bwMode="auto">
            <a:xfrm>
              <a:off x="5530" y="31"/>
              <a:ext cx="37" cy="161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7" name="Rectangle 23"/>
            <p:cNvSpPr>
              <a:spLocks noChangeArrowheads="1"/>
            </p:cNvSpPr>
            <p:nvPr userDrawn="1"/>
          </p:nvSpPr>
          <p:spPr bwMode="auto">
            <a:xfrm>
              <a:off x="5477" y="31"/>
              <a:ext cx="37" cy="112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8" name="Rectangle 24"/>
            <p:cNvSpPr>
              <a:spLocks noChangeArrowheads="1"/>
            </p:cNvSpPr>
            <p:nvPr userDrawn="1"/>
          </p:nvSpPr>
          <p:spPr bwMode="auto">
            <a:xfrm>
              <a:off x="5591" y="31"/>
              <a:ext cx="37" cy="37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9" name="Rectangle 25"/>
            <p:cNvSpPr>
              <a:spLocks noChangeArrowheads="1"/>
            </p:cNvSpPr>
            <p:nvPr userDrawn="1"/>
          </p:nvSpPr>
          <p:spPr bwMode="auto">
            <a:xfrm>
              <a:off x="5591" y="87"/>
              <a:ext cx="37" cy="105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0" name="Rectangle 26"/>
            <p:cNvSpPr>
              <a:spLocks noChangeArrowheads="1"/>
            </p:cNvSpPr>
            <p:nvPr userDrawn="1"/>
          </p:nvSpPr>
          <p:spPr bwMode="auto">
            <a:xfrm>
              <a:off x="5647" y="87"/>
              <a:ext cx="30" cy="105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1" name="Rectangle 27"/>
            <p:cNvSpPr>
              <a:spLocks noChangeArrowheads="1"/>
            </p:cNvSpPr>
            <p:nvPr userDrawn="1"/>
          </p:nvSpPr>
          <p:spPr bwMode="auto">
            <a:xfrm>
              <a:off x="5647" y="31"/>
              <a:ext cx="86" cy="37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54" name="Group 30"/>
          <p:cNvGrpSpPr>
            <a:grpSpLocks/>
          </p:cNvGrpSpPr>
          <p:nvPr userDrawn="1"/>
        </p:nvGrpSpPr>
        <p:grpSpPr bwMode="auto">
          <a:xfrm>
            <a:off x="8610600" y="201613"/>
            <a:ext cx="490538" cy="255587"/>
            <a:chOff x="5390" y="79"/>
            <a:chExt cx="343" cy="187"/>
          </a:xfrm>
        </p:grpSpPr>
        <p:sp>
          <p:nvSpPr>
            <p:cNvPr id="1055" name="Rectangle 31"/>
            <p:cNvSpPr>
              <a:spLocks noChangeArrowheads="1"/>
            </p:cNvSpPr>
            <p:nvPr userDrawn="1"/>
          </p:nvSpPr>
          <p:spPr bwMode="auto">
            <a:xfrm>
              <a:off x="5390" y="79"/>
              <a:ext cx="41" cy="187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6" name="Rectangle 32"/>
            <p:cNvSpPr>
              <a:spLocks noChangeArrowheads="1"/>
            </p:cNvSpPr>
            <p:nvPr userDrawn="1"/>
          </p:nvSpPr>
          <p:spPr bwMode="auto">
            <a:xfrm>
              <a:off x="5508" y="79"/>
              <a:ext cx="41" cy="187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7" name="Rectangle 33"/>
            <p:cNvSpPr>
              <a:spLocks noChangeArrowheads="1"/>
            </p:cNvSpPr>
            <p:nvPr userDrawn="1"/>
          </p:nvSpPr>
          <p:spPr bwMode="auto">
            <a:xfrm>
              <a:off x="5449" y="79"/>
              <a:ext cx="41" cy="130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8" name="Rectangle 34"/>
            <p:cNvSpPr>
              <a:spLocks noChangeArrowheads="1"/>
            </p:cNvSpPr>
            <p:nvPr userDrawn="1"/>
          </p:nvSpPr>
          <p:spPr bwMode="auto">
            <a:xfrm>
              <a:off x="5575" y="79"/>
              <a:ext cx="41" cy="4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9" name="Rectangle 35"/>
            <p:cNvSpPr>
              <a:spLocks noChangeArrowheads="1"/>
            </p:cNvSpPr>
            <p:nvPr userDrawn="1"/>
          </p:nvSpPr>
          <p:spPr bwMode="auto">
            <a:xfrm>
              <a:off x="5575" y="144"/>
              <a:ext cx="41" cy="122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0" name="Rectangle 36"/>
            <p:cNvSpPr>
              <a:spLocks noChangeArrowheads="1"/>
            </p:cNvSpPr>
            <p:nvPr userDrawn="1"/>
          </p:nvSpPr>
          <p:spPr bwMode="auto">
            <a:xfrm>
              <a:off x="5637" y="144"/>
              <a:ext cx="34" cy="122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1" name="Rectangle 37"/>
            <p:cNvSpPr>
              <a:spLocks noChangeArrowheads="1"/>
            </p:cNvSpPr>
            <p:nvPr userDrawn="1"/>
          </p:nvSpPr>
          <p:spPr bwMode="auto">
            <a:xfrm>
              <a:off x="5637" y="79"/>
              <a:ext cx="96" cy="4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iming>
    <p:tnLst>
      <p:par>
        <p:cTn id="1" dur="indefinite" restart="never" nodeType="tmRoot"/>
      </p:par>
    </p:tnLst>
  </p:timing>
  <p:hf hdr="0" ft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rgbClr val="4D4D4D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4D4D4D"/>
          </a:solidFill>
          <a:latin typeface="Franklin Gothic Medium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4D4D4D"/>
          </a:solidFill>
          <a:latin typeface="Franklin Gothic Medium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4D4D4D"/>
          </a:solidFill>
          <a:latin typeface="Franklin Gothic Medium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4D4D4D"/>
          </a:solidFill>
          <a:latin typeface="Franklin Gothic Medium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4D4D4D"/>
          </a:solidFill>
          <a:latin typeface="Franklin Gothic Medium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4D4D4D"/>
          </a:solidFill>
          <a:latin typeface="Franklin Gothic Medium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4D4D4D"/>
          </a:solidFill>
          <a:latin typeface="Franklin Gothic Medium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4D4D4D"/>
          </a:solidFill>
          <a:latin typeface="Franklin Gothic Medium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2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Discontinuous Galerkin Finite Element Methods</a:t>
            </a:r>
            <a:endParaRPr lang="en-US" dirty="0"/>
          </a:p>
        </p:txBody>
      </p:sp>
      <p:sp>
        <p:nvSpPr>
          <p:cNvPr id="314373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mtClean="0"/>
              <a:t>Mattheus P. Ueckermann</a:t>
            </a:r>
          </a:p>
          <a:p>
            <a:r>
              <a:rPr lang="en-US" smtClean="0"/>
              <a:t>MSEAS Group</a:t>
            </a:r>
          </a:p>
          <a:p>
            <a:r>
              <a:rPr lang="en-US" smtClean="0"/>
              <a:t>Department of Mechanical Engineering</a:t>
            </a:r>
          </a:p>
          <a:p>
            <a:r>
              <a:rPr lang="en-US" smtClean="0"/>
              <a:t>Massachusetts Institute of Technology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30 November, 2009</a:t>
            </a:r>
            <a:endParaRPr lang="en-US" dirty="0"/>
          </a:p>
        </p:txBody>
      </p:sp>
      <p:sp>
        <p:nvSpPr>
          <p:cNvPr id="314374" name="Rectangle 6"/>
          <p:cNvSpPr>
            <a:spLocks noChangeArrowheads="1"/>
          </p:cNvSpPr>
          <p:nvPr/>
        </p:nvSpPr>
        <p:spPr bwMode="auto">
          <a:xfrm>
            <a:off x="0" y="3311525"/>
            <a:ext cx="9144000" cy="346075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09600" y="914400"/>
            <a:ext cx="7848600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b="1" dirty="0" smtClean="0"/>
              <a:t>2.29 Numerical Fluid Mechanics</a:t>
            </a:r>
          </a:p>
          <a:p>
            <a:pPr>
              <a:lnSpc>
                <a:spcPct val="90000"/>
              </a:lnSpc>
            </a:pPr>
            <a:r>
              <a:rPr lang="en-US" sz="2800" b="1" dirty="0" smtClean="0"/>
              <a:t>Fall 2009 – Special Lecture 2</a:t>
            </a:r>
            <a:endParaRPr lang="en-US" sz="2800" b="1" dirty="0" smtClean="0"/>
          </a:p>
        </p:txBody>
      </p:sp>
    </p:spTree>
  </p:cSld>
  <p:clrMapOvr>
    <a:masterClrMapping/>
  </p:clrMapOvr>
  <p:transition advTm="12328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 of Weighted Residuals (MWR)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30 November, 2009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Multiply residual by test function</a:t>
            </a:r>
          </a:p>
          <a:p>
            <a:r>
              <a:rPr lang="en-US" dirty="0" smtClean="0"/>
              <a:t>Integrate over domain</a:t>
            </a:r>
          </a:p>
          <a:p>
            <a:r>
              <a:rPr lang="en-US" dirty="0" smtClean="0"/>
              <a:t>Set equal to zero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Integrate by parts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Divergence theorem (weak form)</a:t>
            </a:r>
            <a:endParaRPr lang="en-US" dirty="0"/>
          </a:p>
        </p:txBody>
      </p:sp>
      <p:pic>
        <p:nvPicPr>
          <p:cNvPr id="41676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057400"/>
            <a:ext cx="8795657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67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2400" y="3810000"/>
            <a:ext cx="9296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52400" y="5562600"/>
            <a:ext cx="9296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 Functions-Function Spaces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30 November, 2009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If test function is in infinite space</a:t>
            </a:r>
          </a:p>
          <a:p>
            <a:pPr lvl="1"/>
            <a:r>
              <a:rPr lang="en-US" dirty="0" smtClean="0"/>
              <a:t>Exact minimization of residual</a:t>
            </a:r>
          </a:p>
          <a:p>
            <a:r>
              <a:rPr lang="en-US" dirty="0" err="1" smtClean="0"/>
              <a:t>Discretization</a:t>
            </a:r>
            <a:r>
              <a:rPr lang="en-US" dirty="0" smtClean="0"/>
              <a:t> of equations leads to finite test function space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sz="1600" dirty="0" smtClean="0"/>
              <a:t>	w in L2 such that w restricted to K in polynomial space of order p, for all K in triangulation</a:t>
            </a:r>
            <a:endParaRPr lang="en-US" sz="1600" dirty="0"/>
          </a:p>
          <a:p>
            <a:r>
              <a:rPr lang="en-US" dirty="0" smtClean="0"/>
              <a:t>Two spaces, the </a:t>
            </a:r>
            <a:r>
              <a:rPr lang="en-US" dirty="0" err="1" smtClean="0"/>
              <a:t>normed</a:t>
            </a:r>
            <a:r>
              <a:rPr lang="en-US" dirty="0" smtClean="0"/>
              <a:t> L</a:t>
            </a:r>
            <a:r>
              <a:rPr lang="en-US" baseline="30000" dirty="0" smtClean="0"/>
              <a:t>2</a:t>
            </a:r>
            <a:r>
              <a:rPr lang="en-US" dirty="0" smtClean="0"/>
              <a:t> space and Hilbert space</a:t>
            </a:r>
          </a:p>
          <a:p>
            <a:endParaRPr lang="en-US" dirty="0" smtClean="0"/>
          </a:p>
          <a:p>
            <a:r>
              <a:rPr lang="en-US" dirty="0" smtClean="0"/>
              <a:t>DG -- </a:t>
            </a:r>
          </a:p>
          <a:p>
            <a:endParaRPr lang="en-US" dirty="0"/>
          </a:p>
          <a:p>
            <a:r>
              <a:rPr lang="en-US" dirty="0" smtClean="0"/>
              <a:t>CG --</a:t>
            </a:r>
          </a:p>
          <a:p>
            <a:endParaRPr lang="en-US" dirty="0"/>
          </a:p>
          <a:p>
            <a:r>
              <a:rPr lang="en-US" dirty="0" smtClean="0"/>
              <a:t>Is </a:t>
            </a:r>
            <a:r>
              <a:rPr lang="en-US" i="1" dirty="0" smtClean="0"/>
              <a:t>x</a:t>
            </a:r>
            <a:r>
              <a:rPr lang="en-US" i="1" baseline="30000" dirty="0" smtClean="0"/>
              <a:t>2</a:t>
            </a:r>
            <a:r>
              <a:rPr lang="en-US" i="1" dirty="0" smtClean="0"/>
              <a:t>+x+1</a:t>
            </a:r>
            <a:r>
              <a:rPr lang="en-US" dirty="0" smtClean="0"/>
              <a:t> in L</a:t>
            </a:r>
            <a:r>
              <a:rPr lang="en-US" baseline="30000" dirty="0" smtClean="0"/>
              <a:t>2</a:t>
            </a:r>
            <a:r>
              <a:rPr lang="en-US" dirty="0" smtClean="0"/>
              <a:t>? What about H</a:t>
            </a:r>
            <a:r>
              <a:rPr lang="en-US" baseline="30000" dirty="0" smtClean="0"/>
              <a:t>1</a:t>
            </a:r>
            <a:r>
              <a:rPr lang="en-US" dirty="0" smtClean="0"/>
              <a:t>? How about </a:t>
            </a:r>
            <a:r>
              <a:rPr lang="el-GR" i="1" dirty="0" smtClean="0"/>
              <a:t>δ</a:t>
            </a:r>
            <a:r>
              <a:rPr lang="en-US" i="1" dirty="0" smtClean="0"/>
              <a:t>(x)</a:t>
            </a:r>
            <a:r>
              <a:rPr lang="en-US" dirty="0" smtClean="0"/>
              <a:t>? 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 smtClean="0"/>
          </a:p>
        </p:txBody>
      </p:sp>
      <p:pic>
        <p:nvPicPr>
          <p:cNvPr id="418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3780545"/>
            <a:ext cx="6629400" cy="1741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838200" y="1981200"/>
            <a:ext cx="7126306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 Functions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30 November, 2009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Collocation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err="1" smtClean="0"/>
              <a:t>Subdomain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err="1" smtClean="0"/>
              <a:t>Galerkin</a:t>
            </a:r>
            <a:endParaRPr lang="en-US" dirty="0" smtClean="0"/>
          </a:p>
          <a:p>
            <a:pPr lvl="1"/>
            <a:r>
              <a:rPr lang="en-US" dirty="0" smtClean="0"/>
              <a:t>Test function is chosen to be the same as the basis function</a:t>
            </a:r>
          </a:p>
          <a:p>
            <a:pPr lvl="1"/>
            <a:r>
              <a:rPr lang="en-US" dirty="0" smtClean="0"/>
              <a:t>Often used in practice</a:t>
            </a:r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4343400" y="2132806"/>
            <a:ext cx="9144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oval" w="med" len="med"/>
            <a:tailEnd type="oval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3429000" y="2132806"/>
            <a:ext cx="9144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oval" w="med" len="med"/>
            <a:tailEnd type="oval" w="med" len="med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rot="5400000" flipH="1" flipV="1">
            <a:off x="3999706" y="1789906"/>
            <a:ext cx="6858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 rot="5400000" flipH="1" flipV="1">
            <a:off x="4914106" y="1789906"/>
            <a:ext cx="6858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rot="5400000" flipH="1" flipV="1">
            <a:off x="3086100" y="1789906"/>
            <a:ext cx="6858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4343400" y="4114006"/>
            <a:ext cx="9144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oval" w="med" len="med"/>
            <a:tailEnd type="oval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>
            <a:off x="3429000" y="4114006"/>
            <a:ext cx="9144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oval" w="med" len="med"/>
            <a:tailEnd type="oval" w="med" len="med"/>
          </a:ln>
          <a:effectLst/>
        </p:spPr>
      </p:cxnSp>
      <p:cxnSp>
        <p:nvCxnSpPr>
          <p:cNvPr id="24" name="Straight Connector 23"/>
          <p:cNvCxnSpPr/>
          <p:nvPr/>
        </p:nvCxnSpPr>
        <p:spPr bwMode="auto">
          <a:xfrm rot="5400000" flipH="1" flipV="1">
            <a:off x="3086100" y="3771900"/>
            <a:ext cx="6858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 rot="5400000" flipH="1" flipV="1">
            <a:off x="4914900" y="3771900"/>
            <a:ext cx="6858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/>
          <p:nvPr/>
        </p:nvCxnSpPr>
        <p:spPr bwMode="auto">
          <a:xfrm>
            <a:off x="3429000" y="3429000"/>
            <a:ext cx="18288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Basis Functions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If basis in infinite space and test function in infinite space</a:t>
            </a:r>
          </a:p>
          <a:p>
            <a:pPr lvl="1"/>
            <a:r>
              <a:rPr lang="en-US" dirty="0" smtClean="0"/>
              <a:t>Solution will be exact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Einstein Notation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30 November, 2009</a:t>
            </a:r>
            <a:endParaRPr lang="en-US" dirty="0"/>
          </a:p>
        </p:txBody>
      </p:sp>
      <p:pic>
        <p:nvPicPr>
          <p:cNvPr id="41472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1600200"/>
            <a:ext cx="5401962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472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599" y="5486400"/>
            <a:ext cx="16668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Basis Functions – Modal vs. Nodal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1"/>
          </p:nvPr>
        </p:nvSpPr>
        <p:spPr>
          <a:xfrm>
            <a:off x="838200" y="685800"/>
            <a:ext cx="4191000" cy="2895600"/>
          </a:xfrm>
        </p:spPr>
        <p:txBody>
          <a:bodyPr/>
          <a:lstStyle/>
          <a:p>
            <a:r>
              <a:rPr lang="en-US" dirty="0" smtClean="0"/>
              <a:t>Nodal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1/2X</a:t>
            </a:r>
            <a:r>
              <a:rPr lang="en-US" baseline="30000" dirty="0" smtClean="0"/>
              <a:t>2</a:t>
            </a:r>
            <a:r>
              <a:rPr lang="en-US" dirty="0" smtClean="0"/>
              <a:t>  - 1/2X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1 - X</a:t>
            </a:r>
            <a:r>
              <a:rPr lang="en-US" baseline="30000" dirty="0" smtClean="0"/>
              <a:t>2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1/2X</a:t>
            </a:r>
            <a:r>
              <a:rPr lang="en-US" baseline="30000" dirty="0" smtClean="0"/>
              <a:t>2 </a:t>
            </a:r>
            <a:r>
              <a:rPr lang="en-US" dirty="0" smtClean="0"/>
              <a:t>+ 1/2x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30 November, 2009</a:t>
            </a:r>
            <a:endParaRPr lang="en-US" dirty="0"/>
          </a:p>
        </p:txBody>
      </p:sp>
      <p:pic>
        <p:nvPicPr>
          <p:cNvPr id="27" name="Picture 3" descr="C:\Documents and Settings\User\My Documents\GradSchool\Thesis\Latex\MIT Thesis Template\img\modnod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6" y="2971800"/>
            <a:ext cx="8134804" cy="3657600"/>
          </a:xfrm>
          <a:prstGeom prst="rect">
            <a:avLst/>
          </a:prstGeom>
          <a:noFill/>
        </p:spPr>
      </p:pic>
      <p:sp>
        <p:nvSpPr>
          <p:cNvPr id="30" name="Text Placeholder 24"/>
          <p:cNvSpPr txBox="1">
            <a:spLocks/>
          </p:cNvSpPr>
          <p:nvPr/>
        </p:nvSpPr>
        <p:spPr bwMode="auto">
          <a:xfrm>
            <a:off x="5029200" y="685800"/>
            <a:ext cx="41910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Modal</a:t>
            </a:r>
          </a:p>
          <a:p>
            <a:pPr marL="914400" marR="0" lvl="1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X</a:t>
            </a:r>
            <a:r>
              <a:rPr kumimoji="0" lang="en-US" sz="2000" b="0" i="0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2</a:t>
            </a:r>
          </a:p>
          <a:p>
            <a:pPr marL="914400" marR="0" lvl="1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X</a:t>
            </a:r>
          </a:p>
          <a:p>
            <a:pPr marL="914400" marR="0" lvl="1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1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Basis Functions – Continuous vs. Discontinuous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30 November, 2009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dirty="0" smtClean="0"/>
              <a:t>Continuous Function Space</a:t>
            </a:r>
          </a:p>
          <a:p>
            <a:r>
              <a:rPr lang="en-US" dirty="0" smtClean="0"/>
              <a:t>Discontinuous Function Space</a:t>
            </a:r>
            <a:endParaRPr lang="en-US" dirty="0"/>
          </a:p>
        </p:txBody>
      </p:sp>
      <p:pic>
        <p:nvPicPr>
          <p:cNvPr id="415746" name="Picture 2" descr="C:\Documents and Settings\User\My Documents\GradSchool\Thesis\Latex\MIT Thesis Template\img\dgcg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590800"/>
            <a:ext cx="7416472" cy="3505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30 November, 2009</a:t>
            </a:r>
            <a:endParaRPr lang="en-US" dirty="0"/>
          </a:p>
        </p:txBody>
      </p:sp>
      <p:sp>
        <p:nvSpPr>
          <p:cNvPr id="400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Discontinuous </a:t>
            </a:r>
            <a:r>
              <a:rPr lang="en-US" dirty="0" err="1"/>
              <a:t>vs</a:t>
            </a:r>
            <a:r>
              <a:rPr lang="en-US" dirty="0"/>
              <a:t> Continuous </a:t>
            </a:r>
            <a:r>
              <a:rPr lang="en-US" dirty="0" err="1"/>
              <a:t>Galerkin</a:t>
            </a:r>
            <a:endParaRPr lang="en-US" dirty="0"/>
          </a:p>
        </p:txBody>
      </p:sp>
      <p:sp>
        <p:nvSpPr>
          <p:cNvPr id="400387" name="Rectangle 3"/>
          <p:cNvSpPr>
            <a:spLocks noGrp="1" noChangeArrowheads="1"/>
          </p:cNvSpPr>
          <p:nvPr>
            <p:ph type="body" sz="half" idx="3"/>
          </p:nvPr>
        </p:nvSpPr>
        <p:spPr>
          <a:xfrm>
            <a:off x="152400" y="3352800"/>
            <a:ext cx="8839200" cy="3276600"/>
          </a:xfrm>
        </p:spPr>
        <p:txBody>
          <a:bodyPr/>
          <a:lstStyle/>
          <a:p>
            <a:r>
              <a:rPr lang="en-US" sz="2000" dirty="0"/>
              <a:t>CG has continuity constraint at element edges</a:t>
            </a:r>
          </a:p>
          <a:p>
            <a:pPr lvl="1"/>
            <a:r>
              <a:rPr lang="en-US" sz="1800" dirty="0"/>
              <a:t>Forms matrix with many off-diagonal </a:t>
            </a:r>
            <a:r>
              <a:rPr lang="en-US" sz="1800" dirty="0" smtClean="0"/>
              <a:t>entries</a:t>
            </a:r>
          </a:p>
          <a:p>
            <a:pPr lvl="1"/>
            <a:r>
              <a:rPr lang="en-US" sz="1800" dirty="0" smtClean="0"/>
              <a:t>Difficult to stabilize hyperbolic problems</a:t>
            </a:r>
            <a:endParaRPr lang="en-US" sz="1800" dirty="0"/>
          </a:p>
          <a:p>
            <a:r>
              <a:rPr lang="en-US" sz="2000" dirty="0"/>
              <a:t>DG has no continuity constraint</a:t>
            </a:r>
          </a:p>
          <a:p>
            <a:pPr lvl="1"/>
            <a:r>
              <a:rPr lang="en-US" sz="1800" dirty="0"/>
              <a:t>Local solution in each element</a:t>
            </a:r>
          </a:p>
          <a:p>
            <a:pPr lvl="1"/>
            <a:r>
              <a:rPr lang="en-US" sz="1800" dirty="0"/>
              <a:t>Two unknowns on either side of element edges</a:t>
            </a:r>
          </a:p>
          <a:p>
            <a:pPr lvl="1"/>
            <a:r>
              <a:rPr lang="en-US" sz="1800" dirty="0"/>
              <a:t>Connection of domain achieved through fluxes: combination of unknowns on either side of edge</a:t>
            </a:r>
          </a:p>
          <a:p>
            <a:pPr lvl="1"/>
            <a:r>
              <a:rPr lang="en-US" sz="1800" dirty="0"/>
              <a:t>Forms matrix with block-diagonal structure</a:t>
            </a:r>
          </a:p>
        </p:txBody>
      </p:sp>
      <p:grpSp>
        <p:nvGrpSpPr>
          <p:cNvPr id="400388" name="Group 4"/>
          <p:cNvGrpSpPr>
            <a:grpSpLocks/>
          </p:cNvGrpSpPr>
          <p:nvPr/>
        </p:nvGrpSpPr>
        <p:grpSpPr bwMode="auto">
          <a:xfrm>
            <a:off x="5140325" y="1119188"/>
            <a:ext cx="3013075" cy="2117725"/>
            <a:chOff x="3006" y="705"/>
            <a:chExt cx="1898" cy="1334"/>
          </a:xfrm>
        </p:grpSpPr>
        <p:grpSp>
          <p:nvGrpSpPr>
            <p:cNvPr id="400389" name="Group 5"/>
            <p:cNvGrpSpPr>
              <a:grpSpLocks/>
            </p:cNvGrpSpPr>
            <p:nvPr/>
          </p:nvGrpSpPr>
          <p:grpSpPr bwMode="auto">
            <a:xfrm>
              <a:off x="3024" y="720"/>
              <a:ext cx="1872" cy="1298"/>
              <a:chOff x="432" y="720"/>
              <a:chExt cx="1872" cy="1298"/>
            </a:xfrm>
          </p:grpSpPr>
          <p:sp>
            <p:nvSpPr>
              <p:cNvPr id="400390" name="Line 6"/>
              <p:cNvSpPr>
                <a:spLocks noChangeShapeType="1"/>
              </p:cNvSpPr>
              <p:nvPr/>
            </p:nvSpPr>
            <p:spPr bwMode="auto">
              <a:xfrm flipV="1">
                <a:off x="432" y="2016"/>
                <a:ext cx="1872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0391" name="Line 7"/>
              <p:cNvSpPr>
                <a:spLocks noChangeShapeType="1"/>
              </p:cNvSpPr>
              <p:nvPr/>
            </p:nvSpPr>
            <p:spPr bwMode="auto">
              <a:xfrm flipV="1">
                <a:off x="432" y="720"/>
                <a:ext cx="1008" cy="129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0392" name="Line 8"/>
              <p:cNvSpPr>
                <a:spLocks noChangeShapeType="1"/>
              </p:cNvSpPr>
              <p:nvPr/>
            </p:nvSpPr>
            <p:spPr bwMode="auto">
              <a:xfrm>
                <a:off x="1440" y="720"/>
                <a:ext cx="864" cy="129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0393" name="Line 9"/>
              <p:cNvSpPr>
                <a:spLocks noChangeShapeType="1"/>
              </p:cNvSpPr>
              <p:nvPr/>
            </p:nvSpPr>
            <p:spPr bwMode="auto">
              <a:xfrm flipV="1">
                <a:off x="1344" y="1388"/>
                <a:ext cx="538" cy="6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0394" name="Line 10"/>
              <p:cNvSpPr>
                <a:spLocks noChangeShapeType="1"/>
              </p:cNvSpPr>
              <p:nvPr/>
            </p:nvSpPr>
            <p:spPr bwMode="auto">
              <a:xfrm flipH="1" flipV="1">
                <a:off x="912" y="1398"/>
                <a:ext cx="434" cy="6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0395" name="Line 11"/>
              <p:cNvSpPr>
                <a:spLocks noChangeShapeType="1"/>
              </p:cNvSpPr>
              <p:nvPr/>
            </p:nvSpPr>
            <p:spPr bwMode="auto">
              <a:xfrm flipV="1">
                <a:off x="910" y="1388"/>
                <a:ext cx="976" cy="1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00396" name="Oval 12"/>
            <p:cNvSpPr>
              <a:spLocks noChangeArrowheads="1"/>
            </p:cNvSpPr>
            <p:nvPr/>
          </p:nvSpPr>
          <p:spPr bwMode="auto">
            <a:xfrm>
              <a:off x="3006" y="1988"/>
              <a:ext cx="48" cy="4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397" name="Oval 13"/>
            <p:cNvSpPr>
              <a:spLocks noChangeArrowheads="1"/>
            </p:cNvSpPr>
            <p:nvPr/>
          </p:nvSpPr>
          <p:spPr bwMode="auto">
            <a:xfrm>
              <a:off x="3913" y="1991"/>
              <a:ext cx="48" cy="4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398" name="Oval 14"/>
            <p:cNvSpPr>
              <a:spLocks noChangeArrowheads="1"/>
            </p:cNvSpPr>
            <p:nvPr/>
          </p:nvSpPr>
          <p:spPr bwMode="auto">
            <a:xfrm>
              <a:off x="4004" y="705"/>
              <a:ext cx="48" cy="4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399" name="Oval 15"/>
            <p:cNvSpPr>
              <a:spLocks noChangeArrowheads="1"/>
            </p:cNvSpPr>
            <p:nvPr/>
          </p:nvSpPr>
          <p:spPr bwMode="auto">
            <a:xfrm>
              <a:off x="4856" y="1986"/>
              <a:ext cx="48" cy="4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400" name="Oval 16"/>
            <p:cNvSpPr>
              <a:spLocks noChangeArrowheads="1"/>
            </p:cNvSpPr>
            <p:nvPr/>
          </p:nvSpPr>
          <p:spPr bwMode="auto">
            <a:xfrm>
              <a:off x="3474" y="1379"/>
              <a:ext cx="48" cy="4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401" name="Oval 17"/>
            <p:cNvSpPr>
              <a:spLocks noChangeArrowheads="1"/>
            </p:cNvSpPr>
            <p:nvPr/>
          </p:nvSpPr>
          <p:spPr bwMode="auto">
            <a:xfrm>
              <a:off x="4449" y="1362"/>
              <a:ext cx="48" cy="4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00402" name="Group 18"/>
          <p:cNvGrpSpPr>
            <a:grpSpLocks/>
          </p:cNvGrpSpPr>
          <p:nvPr/>
        </p:nvGrpSpPr>
        <p:grpSpPr bwMode="auto">
          <a:xfrm>
            <a:off x="838200" y="1143000"/>
            <a:ext cx="2971800" cy="2060575"/>
            <a:chOff x="432" y="720"/>
            <a:chExt cx="1872" cy="1298"/>
          </a:xfrm>
        </p:grpSpPr>
        <p:grpSp>
          <p:nvGrpSpPr>
            <p:cNvPr id="400403" name="Group 19"/>
            <p:cNvGrpSpPr>
              <a:grpSpLocks/>
            </p:cNvGrpSpPr>
            <p:nvPr/>
          </p:nvGrpSpPr>
          <p:grpSpPr bwMode="auto">
            <a:xfrm>
              <a:off x="432" y="720"/>
              <a:ext cx="1872" cy="1298"/>
              <a:chOff x="432" y="720"/>
              <a:chExt cx="1872" cy="1298"/>
            </a:xfrm>
          </p:grpSpPr>
          <p:sp>
            <p:nvSpPr>
              <p:cNvPr id="400404" name="Line 20"/>
              <p:cNvSpPr>
                <a:spLocks noChangeShapeType="1"/>
              </p:cNvSpPr>
              <p:nvPr/>
            </p:nvSpPr>
            <p:spPr bwMode="auto">
              <a:xfrm flipV="1">
                <a:off x="432" y="2016"/>
                <a:ext cx="1872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0405" name="Line 21"/>
              <p:cNvSpPr>
                <a:spLocks noChangeShapeType="1"/>
              </p:cNvSpPr>
              <p:nvPr/>
            </p:nvSpPr>
            <p:spPr bwMode="auto">
              <a:xfrm flipV="1">
                <a:off x="432" y="720"/>
                <a:ext cx="1008" cy="129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0406" name="Line 22"/>
              <p:cNvSpPr>
                <a:spLocks noChangeShapeType="1"/>
              </p:cNvSpPr>
              <p:nvPr/>
            </p:nvSpPr>
            <p:spPr bwMode="auto">
              <a:xfrm>
                <a:off x="1440" y="720"/>
                <a:ext cx="864" cy="129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0407" name="Line 23"/>
              <p:cNvSpPr>
                <a:spLocks noChangeShapeType="1"/>
              </p:cNvSpPr>
              <p:nvPr/>
            </p:nvSpPr>
            <p:spPr bwMode="auto">
              <a:xfrm flipV="1">
                <a:off x="1344" y="1388"/>
                <a:ext cx="538" cy="6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0408" name="Line 24"/>
              <p:cNvSpPr>
                <a:spLocks noChangeShapeType="1"/>
              </p:cNvSpPr>
              <p:nvPr/>
            </p:nvSpPr>
            <p:spPr bwMode="auto">
              <a:xfrm flipH="1" flipV="1">
                <a:off x="912" y="1398"/>
                <a:ext cx="434" cy="6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0409" name="Line 25"/>
              <p:cNvSpPr>
                <a:spLocks noChangeShapeType="1"/>
              </p:cNvSpPr>
              <p:nvPr/>
            </p:nvSpPr>
            <p:spPr bwMode="auto">
              <a:xfrm flipV="1">
                <a:off x="910" y="1388"/>
                <a:ext cx="976" cy="1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00410" name="Oval 26"/>
            <p:cNvSpPr>
              <a:spLocks noChangeArrowheads="1"/>
            </p:cNvSpPr>
            <p:nvPr/>
          </p:nvSpPr>
          <p:spPr bwMode="auto">
            <a:xfrm>
              <a:off x="484" y="1953"/>
              <a:ext cx="48" cy="48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411" name="Oval 27"/>
            <p:cNvSpPr>
              <a:spLocks noChangeArrowheads="1"/>
            </p:cNvSpPr>
            <p:nvPr/>
          </p:nvSpPr>
          <p:spPr bwMode="auto">
            <a:xfrm>
              <a:off x="1321" y="1910"/>
              <a:ext cx="48" cy="4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412" name="Oval 28"/>
            <p:cNvSpPr>
              <a:spLocks noChangeArrowheads="1"/>
            </p:cNvSpPr>
            <p:nvPr/>
          </p:nvSpPr>
          <p:spPr bwMode="auto">
            <a:xfrm>
              <a:off x="1412" y="760"/>
              <a:ext cx="48" cy="48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413" name="Oval 29"/>
            <p:cNvSpPr>
              <a:spLocks noChangeArrowheads="1"/>
            </p:cNvSpPr>
            <p:nvPr/>
          </p:nvSpPr>
          <p:spPr bwMode="auto">
            <a:xfrm>
              <a:off x="2205" y="1955"/>
              <a:ext cx="48" cy="48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414" name="Oval 30"/>
            <p:cNvSpPr>
              <a:spLocks noChangeArrowheads="1"/>
            </p:cNvSpPr>
            <p:nvPr/>
          </p:nvSpPr>
          <p:spPr bwMode="auto">
            <a:xfrm>
              <a:off x="970" y="1412"/>
              <a:ext cx="48" cy="4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415" name="Oval 31"/>
            <p:cNvSpPr>
              <a:spLocks noChangeArrowheads="1"/>
            </p:cNvSpPr>
            <p:nvPr/>
          </p:nvSpPr>
          <p:spPr bwMode="auto">
            <a:xfrm>
              <a:off x="1786" y="1397"/>
              <a:ext cx="48" cy="4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416" name="Oval 32"/>
            <p:cNvSpPr>
              <a:spLocks noChangeArrowheads="1"/>
            </p:cNvSpPr>
            <p:nvPr/>
          </p:nvSpPr>
          <p:spPr bwMode="auto">
            <a:xfrm>
              <a:off x="897" y="1455"/>
              <a:ext cx="48" cy="48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417" name="Oval 33"/>
            <p:cNvSpPr>
              <a:spLocks noChangeArrowheads="1"/>
            </p:cNvSpPr>
            <p:nvPr/>
          </p:nvSpPr>
          <p:spPr bwMode="auto">
            <a:xfrm>
              <a:off x="965" y="1334"/>
              <a:ext cx="48" cy="48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418" name="Oval 34"/>
            <p:cNvSpPr>
              <a:spLocks noChangeArrowheads="1"/>
            </p:cNvSpPr>
            <p:nvPr/>
          </p:nvSpPr>
          <p:spPr bwMode="auto">
            <a:xfrm>
              <a:off x="1248" y="1953"/>
              <a:ext cx="48" cy="48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419" name="Oval 35"/>
            <p:cNvSpPr>
              <a:spLocks noChangeArrowheads="1"/>
            </p:cNvSpPr>
            <p:nvPr/>
          </p:nvSpPr>
          <p:spPr bwMode="auto">
            <a:xfrm>
              <a:off x="1397" y="1955"/>
              <a:ext cx="48" cy="48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420" name="Oval 36"/>
            <p:cNvSpPr>
              <a:spLocks noChangeArrowheads="1"/>
            </p:cNvSpPr>
            <p:nvPr/>
          </p:nvSpPr>
          <p:spPr bwMode="auto">
            <a:xfrm>
              <a:off x="1844" y="1440"/>
              <a:ext cx="48" cy="48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421" name="Oval 37"/>
            <p:cNvSpPr>
              <a:spLocks noChangeArrowheads="1"/>
            </p:cNvSpPr>
            <p:nvPr/>
          </p:nvSpPr>
          <p:spPr bwMode="auto">
            <a:xfrm>
              <a:off x="1786" y="1329"/>
              <a:ext cx="48" cy="48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422" name="Text Box 38"/>
            <p:cNvSpPr txBox="1">
              <a:spLocks noChangeArrowheads="1"/>
            </p:cNvSpPr>
            <p:nvPr/>
          </p:nvSpPr>
          <p:spPr bwMode="auto">
            <a:xfrm>
              <a:off x="1296" y="1440"/>
              <a:ext cx="1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_</a:t>
              </a:r>
            </a:p>
          </p:txBody>
        </p:sp>
        <p:sp>
          <p:nvSpPr>
            <p:cNvPr id="400423" name="Text Box 39"/>
            <p:cNvSpPr txBox="1">
              <a:spLocks noChangeArrowheads="1"/>
            </p:cNvSpPr>
            <p:nvPr/>
          </p:nvSpPr>
          <p:spPr bwMode="auto">
            <a:xfrm>
              <a:off x="768" y="1680"/>
              <a:ext cx="253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+</a:t>
              </a:r>
              <a:r>
                <a:rPr lang="en-US" baseline="-25000"/>
                <a:t>3</a:t>
              </a:r>
            </a:p>
          </p:txBody>
        </p:sp>
        <p:sp>
          <p:nvSpPr>
            <p:cNvPr id="400424" name="Text Box 40"/>
            <p:cNvSpPr txBox="1">
              <a:spLocks noChangeArrowheads="1"/>
            </p:cNvSpPr>
            <p:nvPr/>
          </p:nvSpPr>
          <p:spPr bwMode="auto">
            <a:xfrm>
              <a:off x="1728" y="1680"/>
              <a:ext cx="253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+</a:t>
              </a:r>
              <a:r>
                <a:rPr lang="en-US" baseline="-25000"/>
                <a:t>2</a:t>
              </a:r>
            </a:p>
          </p:txBody>
        </p:sp>
        <p:sp>
          <p:nvSpPr>
            <p:cNvPr id="400425" name="Text Box 41"/>
            <p:cNvSpPr txBox="1">
              <a:spLocks noChangeArrowheads="1"/>
            </p:cNvSpPr>
            <p:nvPr/>
          </p:nvSpPr>
          <p:spPr bwMode="auto">
            <a:xfrm>
              <a:off x="1296" y="1008"/>
              <a:ext cx="253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+</a:t>
              </a:r>
              <a:r>
                <a:rPr lang="en-US" baseline="-25000"/>
                <a:t>1</a:t>
              </a:r>
            </a:p>
          </p:txBody>
        </p:sp>
      </p:grpSp>
      <p:sp>
        <p:nvSpPr>
          <p:cNvPr id="400426" name="Text Box 42"/>
          <p:cNvSpPr txBox="1">
            <a:spLocks noChangeArrowheads="1"/>
          </p:cNvSpPr>
          <p:nvPr/>
        </p:nvSpPr>
        <p:spPr bwMode="auto">
          <a:xfrm>
            <a:off x="2133600" y="762000"/>
            <a:ext cx="527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DG</a:t>
            </a:r>
          </a:p>
        </p:txBody>
      </p:sp>
      <p:sp>
        <p:nvSpPr>
          <p:cNvPr id="400427" name="Text Box 43"/>
          <p:cNvSpPr txBox="1">
            <a:spLocks noChangeArrowheads="1"/>
          </p:cNvSpPr>
          <p:nvPr/>
        </p:nvSpPr>
        <p:spPr bwMode="auto">
          <a:xfrm>
            <a:off x="6488113" y="762000"/>
            <a:ext cx="527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CG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466" name="Picture 2" descr="C:\Documents and Settings\User\My Documents\GradSchool\Thesis\Presentations\Mine\2p29DG\Picture 4.png"/>
          <p:cNvPicPr>
            <a:picLocks noChangeAspect="1" noChangeArrowheads="1"/>
          </p:cNvPicPr>
          <p:nvPr/>
        </p:nvPicPr>
        <p:blipFill>
          <a:blip r:embed="rId3" cstate="print"/>
          <a:srcRect l="14159" r="21210" b="63706"/>
          <a:stretch>
            <a:fillRect/>
          </a:stretch>
        </p:blipFill>
        <p:spPr bwMode="auto">
          <a:xfrm>
            <a:off x="76200" y="2209800"/>
            <a:ext cx="8860387" cy="3810000"/>
          </a:xfrm>
          <a:prstGeom prst="rect">
            <a:avLst/>
          </a:prstGeom>
          <a:noFill/>
        </p:spPr>
      </p:pic>
      <p:sp>
        <p:nvSpPr>
          <p:cNvPr id="400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Worked Example</a:t>
            </a:r>
            <a:endParaRPr lang="en-US" dirty="0"/>
          </a:p>
        </p:txBody>
      </p:sp>
      <p:sp>
        <p:nvSpPr>
          <p:cNvPr id="52" name="Content Placeholder 5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Choose function space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Apply MWR</a:t>
            </a:r>
            <a:endParaRPr lang="en-US" dirty="0"/>
          </a:p>
        </p:txBody>
      </p:sp>
      <p:sp>
        <p:nvSpPr>
          <p:cNvPr id="44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 November, 2009</a:t>
            </a:r>
            <a:endParaRPr lang="en-US" dirty="0"/>
          </a:p>
        </p:txBody>
      </p:sp>
      <p:pic>
        <p:nvPicPr>
          <p:cNvPr id="48" name="Picture 4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762000" y="1143000"/>
            <a:ext cx="689229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Worked Example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Substitute in basis and test functions</a:t>
            </a:r>
            <a:endParaRPr lang="en-US" dirty="0"/>
          </a:p>
        </p:txBody>
      </p:sp>
      <p:sp>
        <p:nvSpPr>
          <p:cNvPr id="44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 November, 2009</a:t>
            </a:r>
            <a:endParaRPr lang="en-US" dirty="0"/>
          </a:p>
        </p:txBody>
      </p:sp>
      <p:pic>
        <p:nvPicPr>
          <p:cNvPr id="446466" name="Picture 2" descr="C:\Documents and Settings\User\My Documents\GradSchool\Thesis\Presentations\Mine\2p29DG\Picture 4.png"/>
          <p:cNvPicPr>
            <a:picLocks noChangeAspect="1" noChangeArrowheads="1"/>
          </p:cNvPicPr>
          <p:nvPr/>
        </p:nvPicPr>
        <p:blipFill>
          <a:blip r:embed="rId3" cstate="print"/>
          <a:srcRect t="27718" r="20895" b="34303"/>
          <a:stretch>
            <a:fillRect/>
          </a:stretch>
        </p:blipFill>
        <p:spPr bwMode="auto">
          <a:xfrm>
            <a:off x="27039" y="1828800"/>
            <a:ext cx="8969746" cy="3886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Worked Example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Substitute for matrices</a:t>
            </a:r>
          </a:p>
          <a:p>
            <a:pPr lvl="1"/>
            <a:r>
              <a:rPr lang="en-US" b="1" dirty="0" smtClean="0"/>
              <a:t>M</a:t>
            </a:r>
            <a:r>
              <a:rPr lang="en-US" dirty="0" smtClean="0"/>
              <a:t>- Mass matrix</a:t>
            </a:r>
          </a:p>
          <a:p>
            <a:pPr lvl="1"/>
            <a:r>
              <a:rPr lang="en-US" b="1" dirty="0" smtClean="0"/>
              <a:t>K</a:t>
            </a:r>
            <a:r>
              <a:rPr lang="en-US" dirty="0" smtClean="0"/>
              <a:t>- Stiffness matrix or Convection matrix</a:t>
            </a:r>
          </a:p>
          <a:p>
            <a:r>
              <a:rPr lang="en-US" dirty="0" smtClean="0"/>
              <a:t>Solve specific case of 1D equations</a:t>
            </a:r>
            <a:endParaRPr lang="en-US" dirty="0"/>
          </a:p>
        </p:txBody>
      </p:sp>
      <p:sp>
        <p:nvSpPr>
          <p:cNvPr id="44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 November, 2009</a:t>
            </a:r>
            <a:endParaRPr lang="en-US" dirty="0"/>
          </a:p>
        </p:txBody>
      </p:sp>
      <p:pic>
        <p:nvPicPr>
          <p:cNvPr id="446466" name="Picture 2" descr="C:\Documents and Settings\User\My Documents\GradSchool\Thesis\Presentations\Mine\2p29DG\Picture 4.png"/>
          <p:cNvPicPr>
            <a:picLocks noChangeAspect="1" noChangeArrowheads="1"/>
          </p:cNvPicPr>
          <p:nvPr/>
        </p:nvPicPr>
        <p:blipFill>
          <a:blip r:embed="rId3" cstate="print"/>
          <a:srcRect t="55896" r="22124"/>
          <a:stretch>
            <a:fillRect/>
          </a:stretch>
        </p:blipFill>
        <p:spPr bwMode="auto">
          <a:xfrm>
            <a:off x="-67733" y="2514600"/>
            <a:ext cx="9127066" cy="4038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30 November, 2009</a:t>
            </a:r>
            <a:endParaRPr lang="en-US" dirty="0"/>
          </a:p>
        </p:txBody>
      </p:sp>
      <p:sp>
        <p:nvSpPr>
          <p:cNvPr id="316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Presentation Outline</a:t>
            </a:r>
          </a:p>
        </p:txBody>
      </p:sp>
      <p:sp>
        <p:nvSpPr>
          <p:cNvPr id="316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Background/Motivation</a:t>
            </a:r>
            <a:endParaRPr lang="en-US" dirty="0"/>
          </a:p>
          <a:p>
            <a:pPr lvl="1"/>
            <a:r>
              <a:rPr lang="en-US" dirty="0" smtClean="0"/>
              <a:t>Scalar Advection</a:t>
            </a:r>
          </a:p>
          <a:p>
            <a:pPr lvl="1"/>
            <a:r>
              <a:rPr lang="en-US" dirty="0" smtClean="0"/>
              <a:t>Lock Exchange Problem</a:t>
            </a:r>
          </a:p>
          <a:p>
            <a:pPr lvl="1"/>
            <a:r>
              <a:rPr lang="en-US" dirty="0" smtClean="0"/>
              <a:t>High-Order on unstructured meshes</a:t>
            </a:r>
          </a:p>
          <a:p>
            <a:r>
              <a:rPr lang="en-US" dirty="0" smtClean="0"/>
              <a:t>Definitions and Notation</a:t>
            </a:r>
          </a:p>
          <a:p>
            <a:r>
              <a:rPr lang="en-US" dirty="0" smtClean="0"/>
              <a:t>Method of Weighted Residuals – Comparison to FV</a:t>
            </a:r>
            <a:endParaRPr lang="en-US" dirty="0" smtClean="0"/>
          </a:p>
          <a:p>
            <a:r>
              <a:rPr lang="en-US" dirty="0" smtClean="0"/>
              <a:t>Concept of Basis and Test Functions</a:t>
            </a:r>
          </a:p>
          <a:p>
            <a:pPr lvl="1"/>
            <a:r>
              <a:rPr lang="en-US" dirty="0" smtClean="0"/>
              <a:t>Types of test functions</a:t>
            </a:r>
          </a:p>
          <a:p>
            <a:pPr lvl="1"/>
            <a:r>
              <a:rPr lang="en-US" dirty="0" smtClean="0"/>
              <a:t>Types of basis functions</a:t>
            </a:r>
          </a:p>
          <a:p>
            <a:pPr lvl="1"/>
            <a:r>
              <a:rPr lang="en-US" dirty="0" smtClean="0"/>
              <a:t>Continuous versus Discontinuous</a:t>
            </a:r>
          </a:p>
          <a:p>
            <a:r>
              <a:rPr lang="en-US" dirty="0" smtClean="0"/>
              <a:t>Worked example</a:t>
            </a:r>
          </a:p>
          <a:p>
            <a:r>
              <a:rPr lang="en-US" dirty="0" smtClean="0"/>
              <a:t>Difficulties and future research</a:t>
            </a:r>
          </a:p>
          <a:p>
            <a:endParaRPr lang="en-US" dirty="0"/>
          </a:p>
        </p:txBody>
      </p:sp>
    </p:spTree>
  </p:cSld>
  <p:clrMapOvr>
    <a:masterClrMapping/>
  </p:clrMapOvr>
  <p:transition advTm="31922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Worked Example</a:t>
            </a:r>
            <a:endParaRPr lang="en-US" dirty="0"/>
          </a:p>
        </p:txBody>
      </p:sp>
      <p:sp>
        <p:nvSpPr>
          <p:cNvPr id="4003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4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30 November, 2009</a:t>
            </a:r>
            <a:endParaRPr lang="en-US" dirty="0"/>
          </a:p>
        </p:txBody>
      </p:sp>
      <p:pic>
        <p:nvPicPr>
          <p:cNvPr id="48" name="Picture 4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838200" y="609600"/>
            <a:ext cx="7126306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6466" name="Picture 2" descr="C:\Documents and Settings\User\My Documents\GradSchool\Thesis\Presentations\Mine\2p29DG\Picture 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638175"/>
            <a:ext cx="8610600" cy="62198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Worked Example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152400" y="975360"/>
          <a:ext cx="8839200" cy="54254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19600"/>
                <a:gridCol w="44196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Courier New"/>
                        </a:rPr>
                        <a:t>clear </a:t>
                      </a:r>
                      <a:r>
                        <a:rPr lang="en-US" sz="1400" baseline="0" dirty="0" smtClean="0">
                          <a:solidFill>
                            <a:srgbClr val="A020F0"/>
                          </a:solidFill>
                          <a:latin typeface="Courier New"/>
                        </a:rPr>
                        <a:t>all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Courier New"/>
                        </a:rPr>
                        <a:t>, </a:t>
                      </a:r>
                      <a:r>
                        <a:rPr lang="en-US" sz="1400" baseline="0" dirty="0" err="1" smtClean="0">
                          <a:solidFill>
                            <a:srgbClr val="000000"/>
                          </a:solidFill>
                          <a:latin typeface="Courier New"/>
                        </a:rPr>
                        <a:t>clc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Courier New"/>
                        </a:rPr>
                        <a:t>, </a:t>
                      </a:r>
                      <a:r>
                        <a:rPr lang="en-US" sz="1400" baseline="0" dirty="0" err="1" smtClean="0">
                          <a:solidFill>
                            <a:srgbClr val="000000"/>
                          </a:solidFill>
                          <a:latin typeface="Courier New"/>
                        </a:rPr>
                        <a:t>clf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Courier New"/>
                        </a:rPr>
                        <a:t>, close </a:t>
                      </a:r>
                      <a:r>
                        <a:rPr lang="en-US" sz="1400" baseline="0" dirty="0" smtClean="0">
                          <a:solidFill>
                            <a:srgbClr val="A020F0"/>
                          </a:solidFill>
                          <a:latin typeface="Courier New"/>
                        </a:rPr>
                        <a:t>all</a:t>
                      </a:r>
                    </a:p>
                    <a:p>
                      <a:r>
                        <a:rPr lang="en-US" sz="1400" baseline="0" dirty="0" smtClean="0">
                          <a:solidFill>
                            <a:srgbClr val="A020F0"/>
                          </a:solidFill>
                          <a:latin typeface="Courier New"/>
                        </a:rPr>
                        <a:t> </a:t>
                      </a:r>
                    </a:p>
                    <a:p>
                      <a:r>
                        <a:rPr lang="en-US" sz="1400" baseline="0" dirty="0" err="1" smtClean="0">
                          <a:solidFill>
                            <a:srgbClr val="000000"/>
                          </a:solidFill>
                          <a:latin typeface="Courier New"/>
                        </a:rPr>
                        <a:t>syms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Courier New"/>
                        </a:rPr>
                        <a:t> </a:t>
                      </a:r>
                      <a:r>
                        <a:rPr lang="en-US" sz="1400" baseline="0" dirty="0" smtClean="0">
                          <a:solidFill>
                            <a:srgbClr val="A020F0"/>
                          </a:solidFill>
                          <a:latin typeface="Courier New"/>
                        </a:rPr>
                        <a:t>x</a:t>
                      </a:r>
                    </a:p>
                    <a:p>
                      <a:r>
                        <a:rPr lang="en-US" sz="1400" baseline="0" dirty="0" smtClean="0">
                          <a:solidFill>
                            <a:srgbClr val="228B22"/>
                          </a:solidFill>
                          <a:latin typeface="Courier New"/>
                        </a:rPr>
                        <a:t>%create nodal basis</a:t>
                      </a:r>
                    </a:p>
                    <a:p>
                      <a:r>
                        <a:rPr lang="en-US" sz="1400" baseline="0" dirty="0" smtClean="0">
                          <a:solidFill>
                            <a:srgbClr val="228B22"/>
                          </a:solidFill>
                          <a:latin typeface="Courier New"/>
                        </a:rPr>
                        <a:t>%Set order of basis function</a:t>
                      </a:r>
                    </a:p>
                    <a:p>
                      <a:r>
                        <a:rPr lang="en-US" sz="1400" baseline="0" dirty="0" smtClean="0">
                          <a:solidFill>
                            <a:srgbClr val="228B22"/>
                          </a:solidFill>
                          <a:latin typeface="Courier New"/>
                        </a:rPr>
                        <a:t>%N &gt;=2</a:t>
                      </a:r>
                    </a:p>
                    <a:p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Courier New"/>
                        </a:rPr>
                        <a:t>N = 3;</a:t>
                      </a:r>
                    </a:p>
                    <a:p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Courier New"/>
                        </a:rPr>
                        <a:t> </a:t>
                      </a:r>
                    </a:p>
                    <a:p>
                      <a:r>
                        <a:rPr lang="en-US" sz="1400" baseline="0" dirty="0" smtClean="0">
                          <a:solidFill>
                            <a:srgbClr val="228B22"/>
                          </a:solidFill>
                          <a:latin typeface="Courier New"/>
                        </a:rPr>
                        <a:t>%Create basis</a:t>
                      </a:r>
                    </a:p>
                    <a:p>
                      <a:r>
                        <a:rPr lang="en-US" sz="1400" baseline="0" dirty="0" smtClean="0">
                          <a:solidFill>
                            <a:srgbClr val="0000FF"/>
                          </a:solidFill>
                          <a:latin typeface="Courier New"/>
                        </a:rPr>
                        <a:t>if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Courier New"/>
                        </a:rPr>
                        <a:t> N==3</a:t>
                      </a:r>
                    </a:p>
                    <a:p>
                      <a:r>
                        <a:rPr lang="sv-SE" sz="1400" baseline="0" dirty="0" smtClean="0">
                          <a:solidFill>
                            <a:srgbClr val="000000"/>
                          </a:solidFill>
                          <a:latin typeface="Courier New"/>
                        </a:rPr>
                        <a:t> theta = [1/2*x^2-1/2*x;</a:t>
                      </a:r>
                    </a:p>
                    <a:p>
                      <a:r>
                        <a:rPr lang="sv-SE" sz="1400" baseline="0" dirty="0" smtClean="0">
                          <a:solidFill>
                            <a:srgbClr val="000000"/>
                          </a:solidFill>
                          <a:latin typeface="Courier New"/>
                        </a:rPr>
                        <a:t>            1- x^2; </a:t>
                      </a:r>
                    </a:p>
                    <a:p>
                      <a:r>
                        <a:rPr lang="sv-SE" sz="1400" baseline="0" dirty="0" smtClean="0">
                          <a:solidFill>
                            <a:srgbClr val="000000"/>
                          </a:solidFill>
                          <a:latin typeface="Courier New"/>
                        </a:rPr>
                        <a:t>         1/2*x^2+1/2*x];</a:t>
                      </a:r>
                    </a:p>
                    <a:p>
                      <a:r>
                        <a:rPr lang="en-US" sz="1400" baseline="0" dirty="0" smtClean="0">
                          <a:solidFill>
                            <a:srgbClr val="0000FF"/>
                          </a:solidFill>
                          <a:latin typeface="Courier New"/>
                        </a:rPr>
                        <a:t>else</a:t>
                      </a:r>
                    </a:p>
                    <a:p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Courier New"/>
                        </a:rPr>
                        <a:t>xi = </a:t>
                      </a:r>
                      <a:r>
                        <a:rPr lang="en-US" sz="1400" baseline="0" dirty="0" err="1" smtClean="0">
                          <a:solidFill>
                            <a:srgbClr val="000000"/>
                          </a:solidFill>
                          <a:latin typeface="Courier New"/>
                        </a:rPr>
                        <a:t>linspace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Courier New"/>
                        </a:rPr>
                        <a:t>(-1,1,N);</a:t>
                      </a:r>
                    </a:p>
                    <a:p>
                      <a:r>
                        <a:rPr lang="en-US" sz="1400" baseline="0" dirty="0" smtClean="0">
                          <a:solidFill>
                            <a:srgbClr val="0000FF"/>
                          </a:solidFill>
                          <a:latin typeface="Courier New"/>
                        </a:rPr>
                        <a:t> for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Courier New"/>
                        </a:rPr>
                        <a:t> </a:t>
                      </a:r>
                      <a:r>
                        <a:rPr lang="en-US" sz="1400" baseline="0" dirty="0" err="1" smtClean="0">
                          <a:solidFill>
                            <a:srgbClr val="000000"/>
                          </a:solidFill>
                          <a:latin typeface="Courier New"/>
                        </a:rPr>
                        <a:t>i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Courier New"/>
                        </a:rPr>
                        <a:t>=1:N</a:t>
                      </a:r>
                    </a:p>
                    <a:p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Courier New"/>
                        </a:rPr>
                        <a:t>  theta(</a:t>
                      </a:r>
                      <a:r>
                        <a:rPr lang="en-US" sz="1400" baseline="0" dirty="0" err="1" smtClean="0">
                          <a:solidFill>
                            <a:srgbClr val="000000"/>
                          </a:solidFill>
                          <a:latin typeface="Courier New"/>
                        </a:rPr>
                        <a:t>i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Courier New"/>
                        </a:rPr>
                        <a:t>)=sym(</a:t>
                      </a:r>
                      <a:r>
                        <a:rPr lang="en-US" sz="1400" baseline="0" dirty="0" smtClean="0">
                          <a:solidFill>
                            <a:srgbClr val="A020F0"/>
                          </a:solidFill>
                          <a:latin typeface="Courier New"/>
                        </a:rPr>
                        <a:t>'1'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Courier New"/>
                        </a:rPr>
                        <a:t>);</a:t>
                      </a:r>
                    </a:p>
                    <a:p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Courier New"/>
                        </a:rPr>
                        <a:t>  </a:t>
                      </a:r>
                      <a:r>
                        <a:rPr lang="en-US" sz="1400" baseline="0" dirty="0" smtClean="0">
                          <a:solidFill>
                            <a:srgbClr val="0000FF"/>
                          </a:solidFill>
                          <a:latin typeface="Courier New"/>
                        </a:rPr>
                        <a:t>for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Courier New"/>
                        </a:rPr>
                        <a:t> j=1:N</a:t>
                      </a:r>
                    </a:p>
                    <a:p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Courier New"/>
                        </a:rPr>
                        <a:t>   </a:t>
                      </a:r>
                      <a:r>
                        <a:rPr lang="en-US" sz="1400" baseline="0" dirty="0" smtClean="0">
                          <a:solidFill>
                            <a:srgbClr val="0000FF"/>
                          </a:solidFill>
                          <a:latin typeface="Courier New"/>
                        </a:rPr>
                        <a:t>if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Courier New"/>
                        </a:rPr>
                        <a:t> j~=</a:t>
                      </a:r>
                      <a:r>
                        <a:rPr lang="en-US" sz="1400" baseline="0" dirty="0" err="1" smtClean="0">
                          <a:solidFill>
                            <a:srgbClr val="000000"/>
                          </a:solidFill>
                          <a:latin typeface="Courier New"/>
                        </a:rPr>
                        <a:t>i</a:t>
                      </a:r>
                      <a:endParaRPr lang="en-US" sz="1400" baseline="0" dirty="0" smtClean="0">
                        <a:solidFill>
                          <a:srgbClr val="000000"/>
                        </a:solidFill>
                        <a:latin typeface="Courier New"/>
                      </a:endParaRPr>
                    </a:p>
                    <a:p>
                      <a:r>
                        <a:rPr lang="sv-SE" sz="1400" baseline="0" dirty="0" smtClean="0">
                          <a:solidFill>
                            <a:srgbClr val="000000"/>
                          </a:solidFill>
                          <a:latin typeface="Courier New"/>
                        </a:rPr>
                        <a:t>    theta(i) = ...</a:t>
                      </a:r>
                    </a:p>
                    <a:p>
                      <a:r>
                        <a:rPr lang="sv-SE" sz="1400" baseline="0" dirty="0" smtClean="0">
                          <a:solidFill>
                            <a:srgbClr val="000000"/>
                          </a:solidFill>
                          <a:latin typeface="Courier New"/>
                        </a:rPr>
                        <a:t>      theta(i)*(x-xi(j))/(xi(i)-xi(j));</a:t>
                      </a:r>
                    </a:p>
                    <a:p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Courier New"/>
                        </a:rPr>
                        <a:t>   </a:t>
                      </a:r>
                      <a:r>
                        <a:rPr lang="en-US" sz="1400" baseline="0" dirty="0" smtClean="0">
                          <a:solidFill>
                            <a:srgbClr val="0000FF"/>
                          </a:solidFill>
                          <a:latin typeface="Courier New"/>
                        </a:rPr>
                        <a:t>end</a:t>
                      </a:r>
                    </a:p>
                    <a:p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Courier New"/>
                        </a:rPr>
                        <a:t>  e</a:t>
                      </a:r>
                      <a:r>
                        <a:rPr lang="en-US" sz="1400" baseline="0" dirty="0" smtClean="0">
                          <a:solidFill>
                            <a:srgbClr val="0000FF"/>
                          </a:solidFill>
                          <a:latin typeface="Courier New"/>
                        </a:rPr>
                        <a:t>nd</a:t>
                      </a:r>
                    </a:p>
                    <a:p>
                      <a:r>
                        <a:rPr lang="en-US" sz="1400" baseline="0" dirty="0" smtClean="0">
                          <a:solidFill>
                            <a:srgbClr val="0000FF"/>
                          </a:solidFill>
                          <a:latin typeface="Courier New"/>
                        </a:rPr>
                        <a:t> end</a:t>
                      </a:r>
                    </a:p>
                    <a:p>
                      <a:r>
                        <a:rPr lang="en-US" sz="1400" baseline="0" dirty="0" smtClean="0">
                          <a:solidFill>
                            <a:srgbClr val="0000FF"/>
                          </a:solidFill>
                          <a:latin typeface="Courier New"/>
                        </a:rPr>
                        <a:t>end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aseline="0" dirty="0" smtClean="0">
                          <a:solidFill>
                            <a:srgbClr val="228B22"/>
                          </a:solidFill>
                          <a:latin typeface="Courier New"/>
                        </a:rPr>
                        <a:t>%Create mass matrix</a:t>
                      </a:r>
                    </a:p>
                    <a:p>
                      <a:r>
                        <a:rPr lang="en-US" sz="1400" baseline="0" dirty="0" smtClean="0">
                          <a:solidFill>
                            <a:srgbClr val="0000FF"/>
                          </a:solidFill>
                          <a:latin typeface="Courier New"/>
                        </a:rPr>
                        <a:t>for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Courier New"/>
                        </a:rPr>
                        <a:t> </a:t>
                      </a:r>
                      <a:r>
                        <a:rPr lang="en-US" sz="1400" baseline="0" dirty="0" err="1" smtClean="0">
                          <a:solidFill>
                            <a:srgbClr val="000000"/>
                          </a:solidFill>
                          <a:latin typeface="Courier New"/>
                        </a:rPr>
                        <a:t>i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Courier New"/>
                        </a:rPr>
                        <a:t> = 1:N</a:t>
                      </a:r>
                    </a:p>
                    <a:p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Courier New"/>
                        </a:rPr>
                        <a:t> </a:t>
                      </a:r>
                      <a:r>
                        <a:rPr lang="en-US" sz="1400" baseline="0" dirty="0" smtClean="0">
                          <a:solidFill>
                            <a:srgbClr val="0000FF"/>
                          </a:solidFill>
                          <a:latin typeface="Courier New"/>
                        </a:rPr>
                        <a:t>for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Courier New"/>
                        </a:rPr>
                        <a:t> j = 1:N</a:t>
                      </a:r>
                    </a:p>
                    <a:p>
                      <a:r>
                        <a:rPr lang="en-US" sz="1400" baseline="0" dirty="0" smtClean="0">
                          <a:solidFill>
                            <a:srgbClr val="228B22"/>
                          </a:solidFill>
                          <a:latin typeface="Courier New"/>
                        </a:rPr>
                        <a:t>  %Create integrand</a:t>
                      </a:r>
                      <a:endParaRPr lang="en-US" sz="1400" baseline="0" dirty="0" smtClean="0">
                        <a:solidFill>
                          <a:srgbClr val="000000"/>
                        </a:solidFill>
                        <a:latin typeface="Courier New"/>
                      </a:endParaRPr>
                    </a:p>
                    <a:p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Courier New"/>
                        </a:rPr>
                        <a:t>  </a:t>
                      </a:r>
                      <a:r>
                        <a:rPr lang="en-US" sz="1400" baseline="0" dirty="0" err="1" smtClean="0">
                          <a:solidFill>
                            <a:srgbClr val="000000"/>
                          </a:solidFill>
                          <a:latin typeface="Courier New"/>
                        </a:rPr>
                        <a:t>intgr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Courier New"/>
                        </a:rPr>
                        <a:t>  = </a:t>
                      </a:r>
                      <a:r>
                        <a:rPr lang="en-US" sz="1400" baseline="0" dirty="0" err="1" smtClean="0">
                          <a:solidFill>
                            <a:srgbClr val="000000"/>
                          </a:solidFill>
                          <a:latin typeface="Courier New"/>
                        </a:rPr>
                        <a:t>int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Courier New"/>
                        </a:rPr>
                        <a:t>(theta(</a:t>
                      </a:r>
                      <a:r>
                        <a:rPr lang="en-US" sz="1400" baseline="0" dirty="0" err="1" smtClean="0">
                          <a:solidFill>
                            <a:srgbClr val="000000"/>
                          </a:solidFill>
                          <a:latin typeface="Courier New"/>
                        </a:rPr>
                        <a:t>i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Courier New"/>
                        </a:rPr>
                        <a:t>)*theta(j));</a:t>
                      </a:r>
                    </a:p>
                    <a:p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Courier New"/>
                        </a:rPr>
                        <a:t>  </a:t>
                      </a:r>
                      <a:r>
                        <a:rPr lang="en-US" sz="1400" baseline="0" dirty="0" smtClean="0">
                          <a:solidFill>
                            <a:srgbClr val="228B22"/>
                          </a:solidFill>
                          <a:latin typeface="Courier New"/>
                        </a:rPr>
                        <a:t>%Integrate</a:t>
                      </a:r>
                      <a:endParaRPr lang="en-US" sz="1400" baseline="0" dirty="0" smtClean="0">
                        <a:solidFill>
                          <a:srgbClr val="000000"/>
                        </a:solidFill>
                        <a:latin typeface="Courier New"/>
                      </a:endParaRPr>
                    </a:p>
                    <a:p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Courier New"/>
                        </a:rPr>
                        <a:t>  M(</a:t>
                      </a:r>
                      <a:r>
                        <a:rPr lang="en-US" sz="1400" baseline="0" dirty="0" err="1" smtClean="0">
                          <a:solidFill>
                            <a:srgbClr val="000000"/>
                          </a:solidFill>
                          <a:latin typeface="Courier New"/>
                        </a:rPr>
                        <a:t>i,j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Courier New"/>
                        </a:rPr>
                        <a:t>) =...</a:t>
                      </a:r>
                    </a:p>
                    <a:p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Courier New"/>
                        </a:rPr>
                        <a:t>          subs(intgr,1)-subs(intgr,-1);</a:t>
                      </a:r>
                    </a:p>
                    <a:p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Courier New"/>
                        </a:rPr>
                        <a:t> </a:t>
                      </a:r>
                      <a:r>
                        <a:rPr lang="en-US" sz="1400" baseline="0" dirty="0" smtClean="0">
                          <a:solidFill>
                            <a:srgbClr val="0000FF"/>
                          </a:solidFill>
                          <a:latin typeface="Courier New"/>
                        </a:rPr>
                        <a:t>end</a:t>
                      </a:r>
                    </a:p>
                    <a:p>
                      <a:r>
                        <a:rPr lang="en-US" sz="1400" baseline="0" dirty="0" smtClean="0">
                          <a:solidFill>
                            <a:srgbClr val="0000FF"/>
                          </a:solidFill>
                          <a:latin typeface="Courier New"/>
                        </a:rPr>
                        <a:t>end</a:t>
                      </a:r>
                    </a:p>
                    <a:p>
                      <a:r>
                        <a:rPr lang="en-US" sz="1400" baseline="0" dirty="0" smtClean="0">
                          <a:solidFill>
                            <a:srgbClr val="228B22"/>
                          </a:solidFill>
                          <a:latin typeface="Courier New"/>
                        </a:rPr>
                        <a:t>%create convection matrix</a:t>
                      </a:r>
                    </a:p>
                    <a:p>
                      <a:r>
                        <a:rPr lang="en-US" sz="1400" baseline="0" dirty="0" smtClean="0">
                          <a:solidFill>
                            <a:srgbClr val="0000FF"/>
                          </a:solidFill>
                          <a:latin typeface="Courier New"/>
                        </a:rPr>
                        <a:t>for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Courier New"/>
                        </a:rPr>
                        <a:t> </a:t>
                      </a:r>
                      <a:r>
                        <a:rPr lang="en-US" sz="1400" baseline="0" dirty="0" err="1" smtClean="0">
                          <a:solidFill>
                            <a:srgbClr val="000000"/>
                          </a:solidFill>
                          <a:latin typeface="Courier New"/>
                        </a:rPr>
                        <a:t>i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Courier New"/>
                        </a:rPr>
                        <a:t> = 1:N</a:t>
                      </a:r>
                    </a:p>
                    <a:p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Courier New"/>
                        </a:rPr>
                        <a:t> </a:t>
                      </a:r>
                      <a:r>
                        <a:rPr lang="en-US" sz="1400" baseline="0" dirty="0" smtClean="0">
                          <a:solidFill>
                            <a:srgbClr val="0000FF"/>
                          </a:solidFill>
                          <a:latin typeface="Courier New"/>
                        </a:rPr>
                        <a:t>for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Courier New"/>
                        </a:rPr>
                        <a:t> j = 1:N</a:t>
                      </a:r>
                    </a:p>
                    <a:p>
                      <a:r>
                        <a:rPr lang="en-US" sz="1400" baseline="0" dirty="0" smtClean="0">
                          <a:solidFill>
                            <a:srgbClr val="228B22"/>
                          </a:solidFill>
                          <a:latin typeface="Courier New"/>
                        </a:rPr>
                        <a:t>  %Create integrand</a:t>
                      </a:r>
                      <a:endParaRPr lang="en-US" sz="1400" baseline="0" dirty="0" smtClean="0">
                        <a:solidFill>
                          <a:srgbClr val="000000"/>
                        </a:solidFill>
                        <a:latin typeface="Courier New"/>
                      </a:endParaRPr>
                    </a:p>
                    <a:p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Courier New"/>
                        </a:rPr>
                        <a:t>  </a:t>
                      </a:r>
                      <a:r>
                        <a:rPr lang="en-US" sz="1400" baseline="0" dirty="0" err="1" smtClean="0">
                          <a:solidFill>
                            <a:srgbClr val="000000"/>
                          </a:solidFill>
                          <a:latin typeface="Courier New"/>
                        </a:rPr>
                        <a:t>intgr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Courier New"/>
                        </a:rPr>
                        <a:t> = ...</a:t>
                      </a:r>
                    </a:p>
                    <a:p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Courier New"/>
                        </a:rPr>
                        <a:t>          </a:t>
                      </a:r>
                      <a:r>
                        <a:rPr lang="en-US" sz="1400" baseline="0" dirty="0" err="1" smtClean="0">
                          <a:solidFill>
                            <a:srgbClr val="000000"/>
                          </a:solidFill>
                          <a:latin typeface="Courier New"/>
                        </a:rPr>
                        <a:t>int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Courier New"/>
                        </a:rPr>
                        <a:t>(diff(theta(</a:t>
                      </a:r>
                      <a:r>
                        <a:rPr lang="en-US" sz="1400" baseline="0" dirty="0" err="1" smtClean="0">
                          <a:solidFill>
                            <a:srgbClr val="000000"/>
                          </a:solidFill>
                          <a:latin typeface="Courier New"/>
                        </a:rPr>
                        <a:t>i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Courier New"/>
                        </a:rPr>
                        <a:t>))*theta(j));</a:t>
                      </a:r>
                    </a:p>
                    <a:p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Courier New"/>
                        </a:rPr>
                        <a:t>  </a:t>
                      </a:r>
                      <a:r>
                        <a:rPr lang="en-US" sz="1400" baseline="0" dirty="0" smtClean="0">
                          <a:solidFill>
                            <a:srgbClr val="228B22"/>
                          </a:solidFill>
                          <a:latin typeface="Courier New"/>
                        </a:rPr>
                        <a:t>%Integrate</a:t>
                      </a:r>
                      <a:endParaRPr lang="en-US" sz="1400" baseline="0" dirty="0" smtClean="0">
                        <a:solidFill>
                          <a:srgbClr val="000000"/>
                        </a:solidFill>
                        <a:latin typeface="Courier New"/>
                      </a:endParaRPr>
                    </a:p>
                    <a:p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Courier New"/>
                        </a:rPr>
                        <a:t>  K(</a:t>
                      </a:r>
                      <a:r>
                        <a:rPr lang="en-US" sz="1400" baseline="0" dirty="0" err="1" smtClean="0">
                          <a:solidFill>
                            <a:srgbClr val="000000"/>
                          </a:solidFill>
                          <a:latin typeface="Courier New"/>
                        </a:rPr>
                        <a:t>i,j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Courier New"/>
                        </a:rPr>
                        <a:t>) = ...</a:t>
                      </a:r>
                    </a:p>
                    <a:p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Courier New"/>
                        </a:rPr>
                        <a:t>          subs(intgr,1)-subs(intgr,-1);</a:t>
                      </a:r>
                    </a:p>
                    <a:p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Courier New"/>
                        </a:rPr>
                        <a:t> </a:t>
                      </a:r>
                      <a:r>
                        <a:rPr lang="en-US" sz="1400" baseline="0" dirty="0" smtClean="0">
                          <a:solidFill>
                            <a:srgbClr val="0000FF"/>
                          </a:solidFill>
                          <a:latin typeface="Courier New"/>
                        </a:rPr>
                        <a:t>end</a:t>
                      </a:r>
                    </a:p>
                    <a:p>
                      <a:r>
                        <a:rPr lang="en-US" sz="1400" baseline="0" dirty="0" smtClean="0">
                          <a:solidFill>
                            <a:srgbClr val="0000FF"/>
                          </a:solidFill>
                          <a:latin typeface="Courier New"/>
                        </a:rPr>
                        <a:t>end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4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30 November, 2009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Worked Example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152400" y="1082040"/>
          <a:ext cx="8839200" cy="4572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19600"/>
                <a:gridCol w="44196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baseline="0" dirty="0" smtClean="0">
                          <a:solidFill>
                            <a:srgbClr val="228B22"/>
                          </a:solidFill>
                          <a:latin typeface="Courier New"/>
                        </a:rPr>
                        <a:t>%% Initialize u</a:t>
                      </a:r>
                    </a:p>
                    <a:p>
                      <a:r>
                        <a:rPr lang="en-US" sz="1400" baseline="0" dirty="0" err="1" smtClean="0">
                          <a:solidFill>
                            <a:srgbClr val="000000"/>
                          </a:solidFill>
                          <a:latin typeface="Courier New"/>
                        </a:rPr>
                        <a:t>Nx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Courier New"/>
                        </a:rPr>
                        <a:t> = 20;</a:t>
                      </a:r>
                    </a:p>
                    <a:p>
                      <a:r>
                        <a:rPr lang="en-US" sz="1400" baseline="0" dirty="0" err="1" smtClean="0">
                          <a:solidFill>
                            <a:srgbClr val="000000"/>
                          </a:solidFill>
                          <a:latin typeface="Courier New"/>
                        </a:rPr>
                        <a:t>dx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Courier New"/>
                        </a:rPr>
                        <a:t> = 1./</a:t>
                      </a:r>
                      <a:r>
                        <a:rPr lang="en-US" sz="1400" baseline="0" dirty="0" err="1" smtClean="0">
                          <a:solidFill>
                            <a:srgbClr val="000000"/>
                          </a:solidFill>
                          <a:latin typeface="Courier New"/>
                        </a:rPr>
                        <a:t>Nx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Courier New"/>
                        </a:rPr>
                        <a:t>;</a:t>
                      </a:r>
                    </a:p>
                    <a:p>
                      <a:r>
                        <a:rPr lang="en-US" sz="1400" baseline="0" dirty="0" smtClean="0">
                          <a:solidFill>
                            <a:srgbClr val="228B22"/>
                          </a:solidFill>
                          <a:latin typeface="Courier New"/>
                        </a:rPr>
                        <a:t>%Multiply </a:t>
                      </a:r>
                      <a:r>
                        <a:rPr lang="en-US" sz="1400" baseline="0" dirty="0" err="1" smtClean="0">
                          <a:solidFill>
                            <a:srgbClr val="228B22"/>
                          </a:solidFill>
                          <a:latin typeface="Courier New"/>
                        </a:rPr>
                        <a:t>Jacobian</a:t>
                      </a:r>
                      <a:r>
                        <a:rPr lang="en-US" sz="1400" baseline="0" dirty="0" smtClean="0">
                          <a:solidFill>
                            <a:srgbClr val="228B22"/>
                          </a:solidFill>
                          <a:latin typeface="Courier New"/>
                        </a:rPr>
                        <a:t> through mass matrix.</a:t>
                      </a:r>
                    </a:p>
                    <a:p>
                      <a:r>
                        <a:rPr lang="en-US" sz="1400" baseline="0" dirty="0" smtClean="0">
                          <a:solidFill>
                            <a:srgbClr val="228B22"/>
                          </a:solidFill>
                          <a:latin typeface="Courier New"/>
                        </a:rPr>
                        <a:t>%Note </a:t>
                      </a:r>
                      <a:r>
                        <a:rPr lang="en-US" sz="1400" baseline="0" dirty="0" err="1" smtClean="0">
                          <a:solidFill>
                            <a:srgbClr val="228B22"/>
                          </a:solidFill>
                          <a:latin typeface="Courier New"/>
                        </a:rPr>
                        <a:t>computationl</a:t>
                      </a:r>
                      <a:r>
                        <a:rPr lang="en-US" sz="1400" baseline="0" dirty="0" smtClean="0">
                          <a:solidFill>
                            <a:srgbClr val="228B22"/>
                          </a:solidFill>
                          <a:latin typeface="Courier New"/>
                        </a:rPr>
                        <a:t> domain has length=2, actual domain length = </a:t>
                      </a:r>
                      <a:r>
                        <a:rPr lang="en-US" sz="1400" baseline="0" dirty="0" err="1" smtClean="0">
                          <a:solidFill>
                            <a:srgbClr val="228B22"/>
                          </a:solidFill>
                          <a:latin typeface="Courier New"/>
                        </a:rPr>
                        <a:t>dx</a:t>
                      </a:r>
                      <a:endParaRPr lang="en-US" sz="1400" baseline="0" dirty="0" smtClean="0">
                        <a:solidFill>
                          <a:srgbClr val="228B22"/>
                        </a:solidFill>
                        <a:latin typeface="Courier New"/>
                      </a:endParaRPr>
                    </a:p>
                    <a:p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Courier New"/>
                        </a:rPr>
                        <a:t>M=M*</a:t>
                      </a:r>
                      <a:r>
                        <a:rPr lang="en-US" sz="1400" baseline="0" dirty="0" err="1" smtClean="0">
                          <a:solidFill>
                            <a:srgbClr val="000000"/>
                          </a:solidFill>
                          <a:latin typeface="Courier New"/>
                        </a:rPr>
                        <a:t>dx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Courier New"/>
                        </a:rPr>
                        <a:t>/2; </a:t>
                      </a:r>
                    </a:p>
                    <a:p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Courier New"/>
                        </a:rPr>
                        <a:t> </a:t>
                      </a:r>
                    </a:p>
                    <a:p>
                      <a:r>
                        <a:rPr lang="en-US" sz="1400" baseline="0" dirty="0" smtClean="0">
                          <a:solidFill>
                            <a:srgbClr val="228B22"/>
                          </a:solidFill>
                          <a:latin typeface="Courier New"/>
                        </a:rPr>
                        <a:t>%Create "mesh"</a:t>
                      </a:r>
                    </a:p>
                    <a:p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Courier New"/>
                        </a:rPr>
                        <a:t>x = zeros(</a:t>
                      </a:r>
                      <a:r>
                        <a:rPr lang="en-US" sz="1400" baseline="0" dirty="0" err="1" smtClean="0">
                          <a:solidFill>
                            <a:srgbClr val="000000"/>
                          </a:solidFill>
                          <a:latin typeface="Courier New"/>
                        </a:rPr>
                        <a:t>N,Nx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Courier New"/>
                        </a:rPr>
                        <a:t>);</a:t>
                      </a:r>
                    </a:p>
                    <a:p>
                      <a:r>
                        <a:rPr lang="en-US" sz="1400" baseline="0" dirty="0" smtClean="0">
                          <a:solidFill>
                            <a:srgbClr val="0000FF"/>
                          </a:solidFill>
                          <a:latin typeface="Courier New"/>
                        </a:rPr>
                        <a:t>for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Courier New"/>
                        </a:rPr>
                        <a:t> </a:t>
                      </a:r>
                      <a:r>
                        <a:rPr lang="en-US" sz="1400" baseline="0" dirty="0" err="1" smtClean="0">
                          <a:solidFill>
                            <a:srgbClr val="000000"/>
                          </a:solidFill>
                          <a:latin typeface="Courier New"/>
                        </a:rPr>
                        <a:t>i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Courier New"/>
                        </a:rPr>
                        <a:t> = 1:N</a:t>
                      </a:r>
                    </a:p>
                    <a:p>
                      <a:r>
                        <a:rPr lang="pt-BR" sz="1400" baseline="0" dirty="0" smtClean="0">
                          <a:solidFill>
                            <a:srgbClr val="000000"/>
                          </a:solidFill>
                          <a:latin typeface="Courier New"/>
                        </a:rPr>
                        <a:t>    x(i,:) =...</a:t>
                      </a:r>
                    </a:p>
                    <a:p>
                      <a:r>
                        <a:rPr lang="pt-BR" sz="1400" baseline="0" dirty="0" smtClean="0">
                          <a:solidFill>
                            <a:srgbClr val="000000"/>
                          </a:solidFill>
                          <a:latin typeface="Courier New"/>
                        </a:rPr>
                        <a:t> dx/(N-1)*(i-1):dx:1-dx/(N-1)*(N-i);</a:t>
                      </a:r>
                    </a:p>
                    <a:p>
                      <a:r>
                        <a:rPr lang="en-US" sz="1400" baseline="0" dirty="0" smtClean="0">
                          <a:solidFill>
                            <a:srgbClr val="0000FF"/>
                          </a:solidFill>
                          <a:latin typeface="Courier New"/>
                        </a:rPr>
                        <a:t>end</a:t>
                      </a:r>
                    </a:p>
                    <a:p>
                      <a:r>
                        <a:rPr lang="en-US" sz="1400" baseline="0" dirty="0" smtClean="0">
                          <a:solidFill>
                            <a:srgbClr val="228B22"/>
                          </a:solidFill>
                          <a:latin typeface="Courier New"/>
                        </a:rPr>
                        <a:t>%Initialize u vector</a:t>
                      </a:r>
                    </a:p>
                    <a:p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Courier New"/>
                        </a:rPr>
                        <a:t>u = exp(-(x-.5).^2/.1^2);</a:t>
                      </a:r>
                    </a:p>
                    <a:p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Courier New"/>
                        </a:rPr>
                        <a:t> </a:t>
                      </a:r>
                    </a:p>
                    <a:p>
                      <a:r>
                        <a:rPr lang="en-US" sz="1400" baseline="0" dirty="0" smtClean="0">
                          <a:solidFill>
                            <a:srgbClr val="228B22"/>
                          </a:solidFill>
                          <a:latin typeface="Courier New"/>
                        </a:rPr>
                        <a:t>%Set </a:t>
                      </a:r>
                      <a:r>
                        <a:rPr lang="en-US" sz="1400" baseline="0" dirty="0" err="1" smtClean="0">
                          <a:solidFill>
                            <a:srgbClr val="228B22"/>
                          </a:solidFill>
                          <a:latin typeface="Courier New"/>
                        </a:rPr>
                        <a:t>timestep</a:t>
                      </a:r>
                      <a:r>
                        <a:rPr lang="en-US" sz="1400" baseline="0" dirty="0" smtClean="0">
                          <a:solidFill>
                            <a:srgbClr val="228B22"/>
                          </a:solidFill>
                          <a:latin typeface="Courier New"/>
                        </a:rPr>
                        <a:t> and velocity</a:t>
                      </a:r>
                    </a:p>
                    <a:p>
                      <a:r>
                        <a:rPr lang="en-US" sz="1400" baseline="0" dirty="0" err="1" smtClean="0">
                          <a:solidFill>
                            <a:srgbClr val="000000"/>
                          </a:solidFill>
                          <a:latin typeface="Courier New"/>
                        </a:rPr>
                        <a:t>dt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Courier New"/>
                        </a:rPr>
                        <a:t>=0.002;   c=1;</a:t>
                      </a:r>
                    </a:p>
                    <a:p>
                      <a:r>
                        <a:rPr lang="en-US" sz="1400" baseline="0" dirty="0" smtClean="0">
                          <a:solidFill>
                            <a:srgbClr val="228B22"/>
                          </a:solidFill>
                          <a:latin typeface="Courier New"/>
                        </a:rPr>
                        <a:t>%Periodic domain</a:t>
                      </a:r>
                    </a:p>
                    <a:p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Courier New"/>
                        </a:rPr>
                        <a:t>ids = [Nx,1:Nx-1];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aseline="0" dirty="0" smtClean="0">
                          <a:solidFill>
                            <a:srgbClr val="228B22"/>
                          </a:solidFill>
                          <a:latin typeface="Courier New"/>
                        </a:rPr>
                        <a:t>%Integrate over time</a:t>
                      </a:r>
                    </a:p>
                    <a:p>
                      <a:r>
                        <a:rPr lang="en-US" sz="1400" baseline="0" dirty="0" smtClean="0">
                          <a:solidFill>
                            <a:srgbClr val="0000FF"/>
                          </a:solidFill>
                          <a:latin typeface="Courier New"/>
                        </a:rPr>
                        <a:t>for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Courier New"/>
                        </a:rPr>
                        <a:t> </a:t>
                      </a:r>
                      <a:r>
                        <a:rPr lang="en-US" sz="1400" baseline="0" dirty="0" err="1" smtClean="0">
                          <a:solidFill>
                            <a:srgbClr val="000000"/>
                          </a:solidFill>
                          <a:latin typeface="Courier New"/>
                        </a:rPr>
                        <a:t>i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Courier New"/>
                        </a:rPr>
                        <a:t> = 1:10/</a:t>
                      </a:r>
                      <a:r>
                        <a:rPr lang="en-US" sz="1400" baseline="0" dirty="0" err="1" smtClean="0">
                          <a:solidFill>
                            <a:srgbClr val="000000"/>
                          </a:solidFill>
                          <a:latin typeface="Courier New"/>
                        </a:rPr>
                        <a:t>dt</a:t>
                      </a:r>
                      <a:endParaRPr lang="en-US" sz="1400" baseline="0" dirty="0" smtClean="0">
                        <a:solidFill>
                          <a:srgbClr val="000000"/>
                        </a:solidFill>
                        <a:latin typeface="Courier New"/>
                      </a:endParaRPr>
                    </a:p>
                    <a:p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Courier New"/>
                        </a:rPr>
                        <a:t>    u0=u;</a:t>
                      </a:r>
                    </a:p>
                    <a:p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Courier New"/>
                        </a:rPr>
                        <a:t>    </a:t>
                      </a:r>
                      <a:r>
                        <a:rPr lang="en-US" sz="1400" baseline="0" dirty="0" smtClean="0">
                          <a:solidFill>
                            <a:srgbClr val="228B22"/>
                          </a:solidFill>
                          <a:latin typeface="Courier New"/>
                        </a:rPr>
                        <a:t>%Integrate with 4th order RK</a:t>
                      </a:r>
                    </a:p>
                    <a:p>
                      <a:r>
                        <a:rPr lang="en-US" sz="1400" baseline="0" dirty="0" smtClean="0">
                          <a:solidFill>
                            <a:srgbClr val="0000FF"/>
                          </a:solidFill>
                          <a:latin typeface="Courier New"/>
                        </a:rPr>
                        <a:t>  for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Courier New"/>
                        </a:rPr>
                        <a:t> irk=4:-1:1</a:t>
                      </a:r>
                    </a:p>
                    <a:p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Courier New"/>
                        </a:rPr>
                        <a:t>    </a:t>
                      </a:r>
                      <a:r>
                        <a:rPr lang="en-US" sz="1400" baseline="0" dirty="0" smtClean="0">
                          <a:solidFill>
                            <a:srgbClr val="228B22"/>
                          </a:solidFill>
                          <a:latin typeface="Courier New"/>
                        </a:rPr>
                        <a:t>%Always use upwind flux</a:t>
                      </a:r>
                    </a:p>
                    <a:p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Courier New"/>
                        </a:rPr>
                        <a:t>    r = c*K*u;</a:t>
                      </a:r>
                    </a:p>
                    <a:p>
                      <a:r>
                        <a:rPr lang="en-US" sz="1400" baseline="0" dirty="0" smtClean="0">
                          <a:solidFill>
                            <a:srgbClr val="228B22"/>
                          </a:solidFill>
                          <a:latin typeface="Courier New"/>
                        </a:rPr>
                        <a:t>    %</a:t>
                      </a:r>
                      <a:r>
                        <a:rPr lang="en-US" sz="1400" baseline="0" dirty="0" err="1" smtClean="0">
                          <a:solidFill>
                            <a:srgbClr val="228B22"/>
                          </a:solidFill>
                          <a:latin typeface="Courier New"/>
                        </a:rPr>
                        <a:t>upwinding</a:t>
                      </a:r>
                      <a:endParaRPr lang="en-US" sz="1400" baseline="0" dirty="0" smtClean="0">
                        <a:solidFill>
                          <a:srgbClr val="000000"/>
                        </a:solidFill>
                        <a:latin typeface="Courier New"/>
                      </a:endParaRPr>
                    </a:p>
                    <a:p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Courier New"/>
                        </a:rPr>
                        <a:t>    r(end,:) = r(end,:) - c*u(end,:); </a:t>
                      </a:r>
                    </a:p>
                    <a:p>
                      <a:r>
                        <a:rPr lang="en-US" sz="1400" baseline="0" dirty="0" smtClean="0">
                          <a:solidFill>
                            <a:srgbClr val="228B22"/>
                          </a:solidFill>
                          <a:latin typeface="Courier New"/>
                        </a:rPr>
                        <a:t>    %</a:t>
                      </a:r>
                      <a:r>
                        <a:rPr lang="en-US" sz="1400" baseline="0" dirty="0" err="1" smtClean="0">
                          <a:solidFill>
                            <a:srgbClr val="228B22"/>
                          </a:solidFill>
                          <a:latin typeface="Courier New"/>
                        </a:rPr>
                        <a:t>upwinding</a:t>
                      </a:r>
                      <a:endParaRPr lang="en-US" sz="1400" baseline="0" dirty="0" smtClean="0">
                        <a:solidFill>
                          <a:srgbClr val="228B22"/>
                        </a:solidFill>
                        <a:latin typeface="Courier New"/>
                      </a:endParaRPr>
                    </a:p>
                    <a:p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Courier New"/>
                        </a:rPr>
                        <a:t>    r(1,:) = r(1,:) + c*u(</a:t>
                      </a:r>
                      <a:r>
                        <a:rPr lang="en-US" sz="1400" baseline="0" dirty="0" err="1" smtClean="0">
                          <a:solidFill>
                            <a:srgbClr val="000000"/>
                          </a:solidFill>
                          <a:latin typeface="Courier New"/>
                        </a:rPr>
                        <a:t>end,ids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Courier New"/>
                        </a:rPr>
                        <a:t>); </a:t>
                      </a:r>
                    </a:p>
                    <a:p>
                      <a:r>
                        <a:rPr lang="en-US" sz="1400" baseline="0" dirty="0" smtClean="0">
                          <a:solidFill>
                            <a:srgbClr val="228B22"/>
                          </a:solidFill>
                          <a:latin typeface="Courier New"/>
                        </a:rPr>
                        <a:t>    %RK scheme</a:t>
                      </a:r>
                      <a:endParaRPr lang="en-US" sz="1400" baseline="0" dirty="0" smtClean="0">
                        <a:solidFill>
                          <a:srgbClr val="000000"/>
                        </a:solidFill>
                        <a:latin typeface="Courier New"/>
                      </a:endParaRPr>
                    </a:p>
                    <a:p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Courier New"/>
                        </a:rPr>
                        <a:t>    u = u0 + </a:t>
                      </a:r>
                      <a:r>
                        <a:rPr lang="en-US" sz="1400" baseline="0" dirty="0" err="1" smtClean="0">
                          <a:solidFill>
                            <a:srgbClr val="000000"/>
                          </a:solidFill>
                          <a:latin typeface="Courier New"/>
                        </a:rPr>
                        <a:t>dt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Courier New"/>
                        </a:rPr>
                        <a:t>/irk*(M\r);</a:t>
                      </a:r>
                    </a:p>
                    <a:p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Courier New"/>
                        </a:rPr>
                        <a:t>  </a:t>
                      </a:r>
                      <a:r>
                        <a:rPr lang="en-US" sz="1400" baseline="0" dirty="0" smtClean="0">
                          <a:solidFill>
                            <a:srgbClr val="0000FF"/>
                          </a:solidFill>
                          <a:latin typeface="Courier New"/>
                        </a:rPr>
                        <a:t>end</a:t>
                      </a:r>
                    </a:p>
                    <a:p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Courier New"/>
                        </a:rPr>
                        <a:t>  </a:t>
                      </a:r>
                      <a:r>
                        <a:rPr lang="en-US" sz="1400" baseline="0" dirty="0" smtClean="0">
                          <a:solidFill>
                            <a:srgbClr val="228B22"/>
                          </a:solidFill>
                          <a:latin typeface="Courier New"/>
                        </a:rPr>
                        <a:t>%Plot solution</a:t>
                      </a:r>
                    </a:p>
                    <a:p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Courier New"/>
                        </a:rPr>
                        <a:t>  </a:t>
                      </a:r>
                      <a:r>
                        <a:rPr lang="en-US" sz="1400" baseline="0" dirty="0" smtClean="0">
                          <a:solidFill>
                            <a:srgbClr val="0000FF"/>
                          </a:solidFill>
                          <a:latin typeface="Courier New"/>
                        </a:rPr>
                        <a:t>if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Courier New"/>
                        </a:rPr>
                        <a:t> ~mod(i,10)</a:t>
                      </a:r>
                    </a:p>
                    <a:p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Courier New"/>
                        </a:rPr>
                        <a:t>        plot(</a:t>
                      </a:r>
                      <a:r>
                        <a:rPr lang="en-US" sz="1400" baseline="0" dirty="0" err="1" smtClean="0">
                          <a:solidFill>
                            <a:srgbClr val="000000"/>
                          </a:solidFill>
                          <a:latin typeface="Courier New"/>
                        </a:rPr>
                        <a:t>x,u,</a:t>
                      </a:r>
                      <a:r>
                        <a:rPr lang="en-US" sz="1400" baseline="0" dirty="0" err="1" smtClean="0">
                          <a:solidFill>
                            <a:srgbClr val="A020F0"/>
                          </a:solidFill>
                          <a:latin typeface="Courier New"/>
                        </a:rPr>
                        <a:t>'b</a:t>
                      </a:r>
                      <a:r>
                        <a:rPr lang="en-US" sz="1400" baseline="0" dirty="0" smtClean="0">
                          <a:solidFill>
                            <a:srgbClr val="A020F0"/>
                          </a:solidFill>
                          <a:latin typeface="Courier New"/>
                        </a:rPr>
                        <a:t>'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Courier New"/>
                        </a:rPr>
                        <a:t>)</a:t>
                      </a:r>
                    </a:p>
                    <a:p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Courier New"/>
                        </a:rPr>
                        <a:t>        </a:t>
                      </a:r>
                      <a:r>
                        <a:rPr lang="en-US" sz="1400" baseline="0" dirty="0" err="1" smtClean="0">
                          <a:solidFill>
                            <a:srgbClr val="000000"/>
                          </a:solidFill>
                          <a:latin typeface="Courier New"/>
                        </a:rPr>
                        <a:t>drawnow</a:t>
                      </a:r>
                      <a:endParaRPr lang="en-US" sz="1400" baseline="0" dirty="0" smtClean="0">
                        <a:solidFill>
                          <a:srgbClr val="000000"/>
                        </a:solidFill>
                        <a:latin typeface="Courier New"/>
                      </a:endParaRPr>
                    </a:p>
                    <a:p>
                      <a:r>
                        <a:rPr lang="en-US" sz="1400" baseline="0" smtClean="0">
                          <a:solidFill>
                            <a:srgbClr val="000000"/>
                          </a:solidFill>
                          <a:latin typeface="Courier New"/>
                        </a:rPr>
                        <a:t>  </a:t>
                      </a:r>
                      <a:r>
                        <a:rPr lang="en-US" sz="1400" baseline="0" smtClean="0">
                          <a:solidFill>
                            <a:srgbClr val="0000FF"/>
                          </a:solidFill>
                          <a:latin typeface="Courier New"/>
                        </a:rPr>
                        <a:t>end</a:t>
                      </a:r>
                      <a:endParaRPr lang="en-US" sz="1400" baseline="0" dirty="0" smtClean="0">
                        <a:solidFill>
                          <a:srgbClr val="0000FF"/>
                        </a:solidFill>
                        <a:latin typeface="Courier New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>
                          <a:solidFill>
                            <a:srgbClr val="0000FF"/>
                          </a:solidFill>
                          <a:latin typeface="Courier New"/>
                        </a:rPr>
                        <a:t>end</a:t>
                      </a:r>
                    </a:p>
                    <a:p>
                      <a:endParaRPr lang="en-US" sz="1400" baseline="0" dirty="0" smtClean="0">
                        <a:solidFill>
                          <a:srgbClr val="0000FF"/>
                        </a:solidFill>
                        <a:latin typeface="Courier New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4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30 November, 2009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3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to create basis on triangles, </a:t>
            </a:r>
            <a:r>
              <a:rPr lang="en-US" dirty="0" err="1" smtClean="0"/>
              <a:t>tetrahedrals</a:t>
            </a:r>
            <a:r>
              <a:rPr lang="en-US" dirty="0" smtClean="0"/>
              <a:t>?</a:t>
            </a:r>
          </a:p>
          <a:p>
            <a:pPr lvl="1"/>
            <a:r>
              <a:rPr lang="en-US" dirty="0" smtClean="0"/>
              <a:t>Need to create set of well-behaved Nodal point</a:t>
            </a:r>
          </a:p>
          <a:p>
            <a:r>
              <a:rPr lang="en-US" dirty="0" smtClean="0"/>
              <a:t>Integration in 2D, 3D?</a:t>
            </a:r>
          </a:p>
          <a:p>
            <a:pPr lvl="1"/>
            <a:r>
              <a:rPr lang="en-US" dirty="0" smtClean="0"/>
              <a:t>Higher-order </a:t>
            </a:r>
            <a:r>
              <a:rPr lang="en-US" dirty="0" err="1" smtClean="0"/>
              <a:t>quadrature</a:t>
            </a:r>
            <a:r>
              <a:rPr lang="en-US" dirty="0" smtClean="0"/>
              <a:t> rules on triangles, </a:t>
            </a:r>
            <a:r>
              <a:rPr lang="en-US" dirty="0" err="1" smtClean="0"/>
              <a:t>tetrahedrals</a:t>
            </a:r>
            <a:endParaRPr lang="en-US" dirty="0" smtClean="0"/>
          </a:p>
          <a:p>
            <a:pPr lvl="1"/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3" name="Picture 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7437" y="2286000"/>
            <a:ext cx="6817363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0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Difficulties</a:t>
            </a:r>
            <a:endParaRPr lang="en-US" dirty="0"/>
          </a:p>
        </p:txBody>
      </p:sp>
      <p:sp>
        <p:nvSpPr>
          <p:cNvPr id="44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 November, 2009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Difficulties and future research</a:t>
            </a:r>
            <a:endParaRPr lang="en-US" dirty="0"/>
          </a:p>
        </p:txBody>
      </p:sp>
      <p:sp>
        <p:nvSpPr>
          <p:cNvPr id="4003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Higher-order derivatives</a:t>
            </a:r>
          </a:p>
          <a:p>
            <a:pPr lvl="1"/>
            <a:r>
              <a:rPr lang="en-US" dirty="0" smtClean="0"/>
              <a:t>Naturally handled with CG</a:t>
            </a:r>
          </a:p>
          <a:p>
            <a:pPr lvl="1"/>
            <a:r>
              <a:rPr lang="en-US" dirty="0" smtClean="0"/>
              <a:t>Somewhat more difficult with DG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r>
              <a:rPr lang="en-US" dirty="0" smtClean="0"/>
              <a:t>Decompose higher derivatives into system of first-order derivatives</a:t>
            </a:r>
            <a:endParaRPr lang="en-US" dirty="0"/>
          </a:p>
        </p:txBody>
      </p:sp>
      <p:sp>
        <p:nvSpPr>
          <p:cNvPr id="44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 November, 2009</a:t>
            </a:r>
            <a:endParaRPr lang="en-US" dirty="0"/>
          </a:p>
        </p:txBody>
      </p:sp>
      <p:pic>
        <p:nvPicPr>
          <p:cNvPr id="4454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2057400"/>
            <a:ext cx="5486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544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62200" y="3657600"/>
            <a:ext cx="41148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Difficulties and future research</a:t>
            </a:r>
            <a:endParaRPr lang="en-US" dirty="0"/>
          </a:p>
        </p:txBody>
      </p:sp>
      <p:sp>
        <p:nvSpPr>
          <p:cNvPr id="4003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Research directed towards improved treatment of higher-order derivatives</a:t>
            </a:r>
            <a:endParaRPr lang="en-US" dirty="0"/>
          </a:p>
        </p:txBody>
      </p:sp>
      <p:sp>
        <p:nvSpPr>
          <p:cNvPr id="44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 November, 2009</a:t>
            </a:r>
            <a:endParaRPr lang="en-US" dirty="0"/>
          </a:p>
        </p:txBody>
      </p:sp>
      <p:pic>
        <p:nvPicPr>
          <p:cNvPr id="8" name="Picture 4" descr="CGmesh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D5D4D9"/>
              </a:clrFrom>
              <a:clrTo>
                <a:srgbClr val="D5D4D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2400" y="2616200"/>
            <a:ext cx="2847975" cy="2819400"/>
          </a:xfrm>
          <a:prstGeom prst="rect">
            <a:avLst/>
          </a:prstGeom>
          <a:noFill/>
        </p:spPr>
      </p:pic>
      <p:pic>
        <p:nvPicPr>
          <p:cNvPr id="9" name="Picture 5" descr="DGmesh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D9D9DB"/>
              </a:clrFrom>
              <a:clrTo>
                <a:srgbClr val="D9D9D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96000" y="2571750"/>
            <a:ext cx="2895600" cy="2873375"/>
          </a:xfrm>
          <a:prstGeom prst="rect">
            <a:avLst/>
          </a:prstGeom>
          <a:noFill/>
        </p:spPr>
      </p:pic>
      <p:pic>
        <p:nvPicPr>
          <p:cNvPr id="10" name="Picture 6" descr="HDGmesh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D3D5D2"/>
              </a:clrFrom>
              <a:clrTo>
                <a:srgbClr val="D3D5D2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124200" y="2590800"/>
            <a:ext cx="2887663" cy="2895600"/>
          </a:xfrm>
          <a:prstGeom prst="rect">
            <a:avLst/>
          </a:prstGeom>
          <a:noFill/>
        </p:spPr>
      </p:pic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3124200" y="5530850"/>
            <a:ext cx="2819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Duplication at corners, but no interior DOFs!</a:t>
            </a: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6172200" y="5562600"/>
            <a:ext cx="2819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Duplication at edges</a:t>
            </a: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152400" y="5486400"/>
            <a:ext cx="2819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No duplication of DOF</a:t>
            </a: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3124200" y="1905000"/>
            <a:ext cx="2819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Hybrid Discontinuous Galerkin</a:t>
            </a: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6172200" y="2133600"/>
            <a:ext cx="2819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Discontinuous Galerkin</a:t>
            </a:r>
          </a:p>
        </p:txBody>
      </p: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152400" y="2133600"/>
            <a:ext cx="2819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Continuous Galerkin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674" name="Picture 2" descr="C:\Documents and Settings\User\My Documents\GradSchool\Thesis\Presentations\Mine\2p29DG\xrhohart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1600" y="762000"/>
            <a:ext cx="8636000" cy="6477000"/>
          </a:xfrm>
          <a:prstGeom prst="rect">
            <a:avLst/>
          </a:prstGeom>
          <a:noFill/>
        </p:spPr>
      </p:pic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30 November, 2009</a:t>
            </a:r>
            <a:endParaRPr lang="en-US" dirty="0"/>
          </a:p>
        </p:txBody>
      </p:sp>
      <p:sp>
        <p:nvSpPr>
          <p:cNvPr id="364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Lock </a:t>
            </a:r>
            <a:r>
              <a:rPr lang="en-US" dirty="0"/>
              <a:t>Exchange </a:t>
            </a:r>
            <a:r>
              <a:rPr lang="en-US" dirty="0" smtClean="0"/>
              <a:t>Problem using HDG</a:t>
            </a:r>
            <a:endParaRPr lang="en-US" dirty="0"/>
          </a:p>
        </p:txBody>
      </p:sp>
      <p:pic>
        <p:nvPicPr>
          <p:cNvPr id="364552" name="Picture 8" descr="lemesh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2000" y="4657725"/>
            <a:ext cx="6400800" cy="1600200"/>
          </a:xfrm>
          <a:prstGeom prst="rect">
            <a:avLst/>
          </a:prstGeom>
          <a:noFill/>
        </p:spPr>
      </p:pic>
      <p:pic>
        <p:nvPicPr>
          <p:cNvPr id="364553" name="Picture 9" descr="LEmeshd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15000" y="611188"/>
            <a:ext cx="2514600" cy="2478087"/>
          </a:xfrm>
          <a:prstGeom prst="rect">
            <a:avLst/>
          </a:prstGeom>
          <a:noFill/>
        </p:spPr>
      </p:pic>
      <p:sp>
        <p:nvSpPr>
          <p:cNvPr id="364554" name="Rectangle 10"/>
          <p:cNvSpPr>
            <a:spLocks noChangeArrowheads="1"/>
          </p:cNvSpPr>
          <p:nvPr/>
        </p:nvSpPr>
        <p:spPr bwMode="auto">
          <a:xfrm>
            <a:off x="4025900" y="4768850"/>
            <a:ext cx="577850" cy="574675"/>
          </a:xfrm>
          <a:prstGeom prst="rect">
            <a:avLst/>
          </a:prstGeom>
          <a:solidFill>
            <a:srgbClr val="FF3300">
              <a:alpha val="57001"/>
            </a:srgbClr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4555" name="Text Box 11"/>
          <p:cNvSpPr txBox="1">
            <a:spLocks noChangeArrowheads="1"/>
          </p:cNvSpPr>
          <p:nvPr/>
        </p:nvSpPr>
        <p:spPr bwMode="auto">
          <a:xfrm>
            <a:off x="914400" y="6248400"/>
            <a:ext cx="800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 smtClean="0">
                <a:latin typeface="Helvetica" pitchFamily="1" charset="0"/>
              </a:rPr>
              <a:t> </a:t>
            </a:r>
            <a:r>
              <a:rPr lang="en-US" sz="1200" dirty="0" err="1">
                <a:latin typeface="Helvetica" pitchFamily="1" charset="0"/>
              </a:rPr>
              <a:t>Hartel</a:t>
            </a:r>
            <a:r>
              <a:rPr lang="en-US" sz="1200" dirty="0">
                <a:latin typeface="Helvetica" pitchFamily="1" charset="0"/>
              </a:rPr>
              <a:t>, C., </a:t>
            </a:r>
            <a:r>
              <a:rPr lang="en-US" sz="1200" dirty="0" err="1">
                <a:latin typeface="Helvetica" pitchFamily="1" charset="0"/>
              </a:rPr>
              <a:t>Meinburg</a:t>
            </a:r>
            <a:r>
              <a:rPr lang="en-US" sz="1200" dirty="0">
                <a:latin typeface="Helvetica" pitchFamily="1" charset="0"/>
              </a:rPr>
              <a:t>, E., and </a:t>
            </a:r>
            <a:r>
              <a:rPr lang="en-US" sz="1200" dirty="0" err="1">
                <a:latin typeface="Helvetica" pitchFamily="1" charset="0"/>
              </a:rPr>
              <a:t>Freider</a:t>
            </a:r>
            <a:r>
              <a:rPr lang="en-US" sz="1200" dirty="0">
                <a:latin typeface="Helvetica" pitchFamily="1" charset="0"/>
              </a:rPr>
              <a:t>, N. (2000). </a:t>
            </a:r>
            <a:r>
              <a:rPr lang="en-US" sz="1200" i="1" dirty="0">
                <a:latin typeface="Helvetica" pitchFamily="1" charset="0"/>
              </a:rPr>
              <a:t>Analysis and direct numerical simulations of the flow at a gravity-current head. Part 1. Flow topology and front speed for slip and no-slip boundaries.</a:t>
            </a:r>
            <a:r>
              <a:rPr lang="en-US" sz="1200" dirty="0">
                <a:latin typeface="Helvetica" pitchFamily="1" charset="0"/>
              </a:rPr>
              <a:t> J. Fluid. </a:t>
            </a:r>
            <a:r>
              <a:rPr lang="en-US" sz="1200" dirty="0" err="1">
                <a:latin typeface="Helvetica" pitchFamily="1" charset="0"/>
              </a:rPr>
              <a:t>Mech</a:t>
            </a:r>
            <a:r>
              <a:rPr lang="en-US" sz="1200" dirty="0">
                <a:latin typeface="Helvetica" pitchFamily="1" charset="0"/>
              </a:rPr>
              <a:t>, 418:189-212.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37,000 DOF, 14,000 HDG unknowns</a:t>
            </a:r>
          </a:p>
          <a:p>
            <a:r>
              <a:rPr lang="en-US" dirty="0" smtClean="0"/>
              <a:t>13.5 hrs</a:t>
            </a:r>
          </a:p>
          <a:p>
            <a:r>
              <a:rPr lang="en-US" dirty="0" smtClean="0"/>
              <a:t>1320 Elements</a:t>
            </a:r>
          </a:p>
          <a:p>
            <a:r>
              <a:rPr lang="en-US" i="1" dirty="0" smtClean="0"/>
              <a:t>p</a:t>
            </a:r>
            <a:r>
              <a:rPr lang="en-US" dirty="0" smtClean="0"/>
              <a:t>=6</a:t>
            </a:r>
          </a:p>
          <a:p>
            <a:r>
              <a:rPr lang="en-US" dirty="0" err="1" smtClean="0"/>
              <a:t>Gr</a:t>
            </a:r>
            <a:r>
              <a:rPr lang="en-US" dirty="0" smtClean="0"/>
              <a:t> = 1.25x10</a:t>
            </a:r>
            <a:r>
              <a:rPr lang="en-US" baseline="30000" dirty="0" smtClean="0"/>
              <a:t>6</a:t>
            </a:r>
            <a:r>
              <a:rPr lang="en-US" dirty="0" smtClean="0"/>
              <a:t>, Sc=0.71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30 November, 2009</a:t>
            </a:r>
            <a:endParaRPr lang="en-US" dirty="0"/>
          </a:p>
        </p:txBody>
      </p:sp>
      <p:sp>
        <p:nvSpPr>
          <p:cNvPr id="421890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/>
              <a:t>Lock Exchange Problem</a:t>
            </a:r>
          </a:p>
        </p:txBody>
      </p:sp>
      <p:pic>
        <p:nvPicPr>
          <p:cNvPr id="421898" name="Picture 10"/>
          <p:cNvPicPr>
            <a:picLocks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52400" y="4724400"/>
            <a:ext cx="4343400" cy="1404938"/>
          </a:xfrm>
          <a:noFill/>
          <a:ln/>
        </p:spPr>
      </p:pic>
      <p:pic>
        <p:nvPicPr>
          <p:cNvPr id="421899" name="Picture 11"/>
          <p:cNvPicPr>
            <a:picLocks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648200" y="4787900"/>
            <a:ext cx="4343400" cy="1368425"/>
          </a:xfrm>
          <a:noFill/>
          <a:ln/>
        </p:spPr>
      </p:pic>
      <p:pic>
        <p:nvPicPr>
          <p:cNvPr id="421904" name="Picture 16" descr="rho_9"/>
          <p:cNvPicPr>
            <a:picLocks noChangeAspect="1" noChangeArrowheads="1"/>
          </p:cNvPicPr>
          <p:nvPr>
            <p:ph sz="quarter" idx="2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648200" y="701675"/>
            <a:ext cx="4343400" cy="2484438"/>
          </a:xfrm>
        </p:spPr>
      </p:pic>
      <p:pic>
        <p:nvPicPr>
          <p:cNvPr id="421909" name="Picture 21" descr="rho_5"/>
          <p:cNvPicPr>
            <a:picLocks noChangeAspect="1" noChangeArrowheads="1"/>
          </p:cNvPicPr>
          <p:nvPr>
            <p:ph sz="quarter" idx="1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152400" y="701675"/>
            <a:ext cx="4343400" cy="2484438"/>
          </a:xfrm>
        </p:spPr>
      </p:pic>
      <p:sp>
        <p:nvSpPr>
          <p:cNvPr id="421910" name="Text Box 22"/>
          <p:cNvSpPr txBox="1">
            <a:spLocks noChangeArrowheads="1"/>
          </p:cNvSpPr>
          <p:nvPr/>
        </p:nvSpPr>
        <p:spPr bwMode="auto">
          <a:xfrm>
            <a:off x="5410200" y="685800"/>
            <a:ext cx="289560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Time = 10</a:t>
            </a:r>
          </a:p>
        </p:txBody>
      </p:sp>
      <p:sp>
        <p:nvSpPr>
          <p:cNvPr id="421912" name="Text Box 24"/>
          <p:cNvSpPr txBox="1">
            <a:spLocks noChangeArrowheads="1"/>
          </p:cNvSpPr>
          <p:nvPr/>
        </p:nvSpPr>
        <p:spPr bwMode="auto">
          <a:xfrm>
            <a:off x="838200" y="685800"/>
            <a:ext cx="289560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Time = 5</a:t>
            </a:r>
          </a:p>
        </p:txBody>
      </p:sp>
      <p:pic>
        <p:nvPicPr>
          <p:cNvPr id="421918" name="Picture 30" descr="LE_compare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" y="3276600"/>
            <a:ext cx="4368800" cy="1308100"/>
          </a:xfrm>
          <a:prstGeom prst="rect">
            <a:avLst/>
          </a:prstGeom>
          <a:noFill/>
        </p:spPr>
      </p:pic>
      <p:pic>
        <p:nvPicPr>
          <p:cNvPr id="421919" name="Picture 31" descr="LE_compare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35500" y="3276600"/>
            <a:ext cx="4356100" cy="1346200"/>
          </a:xfrm>
          <a:prstGeom prst="rect">
            <a:avLst/>
          </a:prstGeom>
          <a:noFill/>
        </p:spPr>
      </p:pic>
      <p:sp>
        <p:nvSpPr>
          <p:cNvPr id="421920" name="Text Box 32"/>
          <p:cNvSpPr txBox="1">
            <a:spLocks noChangeArrowheads="1"/>
          </p:cNvSpPr>
          <p:nvPr/>
        </p:nvSpPr>
        <p:spPr bwMode="auto">
          <a:xfrm>
            <a:off x="914400" y="6248400"/>
            <a:ext cx="800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 err="1" smtClean="0">
                <a:latin typeface="Helvetica" pitchFamily="1" charset="0"/>
              </a:rPr>
              <a:t>Hartel</a:t>
            </a:r>
            <a:r>
              <a:rPr lang="en-US" sz="1200" dirty="0">
                <a:latin typeface="Helvetica" pitchFamily="1" charset="0"/>
              </a:rPr>
              <a:t>, C., </a:t>
            </a:r>
            <a:r>
              <a:rPr lang="en-US" sz="1200" dirty="0" err="1">
                <a:latin typeface="Helvetica" pitchFamily="1" charset="0"/>
              </a:rPr>
              <a:t>Meinburg</a:t>
            </a:r>
            <a:r>
              <a:rPr lang="en-US" sz="1200" dirty="0">
                <a:latin typeface="Helvetica" pitchFamily="1" charset="0"/>
              </a:rPr>
              <a:t>, E., and </a:t>
            </a:r>
            <a:r>
              <a:rPr lang="en-US" sz="1200" dirty="0" err="1">
                <a:latin typeface="Helvetica" pitchFamily="1" charset="0"/>
              </a:rPr>
              <a:t>Freider</a:t>
            </a:r>
            <a:r>
              <a:rPr lang="en-US" sz="1200" dirty="0">
                <a:latin typeface="Helvetica" pitchFamily="1" charset="0"/>
              </a:rPr>
              <a:t>, N. (2000). </a:t>
            </a:r>
            <a:r>
              <a:rPr lang="en-US" sz="1200" i="1" dirty="0">
                <a:latin typeface="Helvetica" pitchFamily="1" charset="0"/>
              </a:rPr>
              <a:t>Analysis and direct numerical simulations of the flow at a gravity-current head. Part 1. Flow topology and front speed for slip and no-slip boundaries.</a:t>
            </a:r>
            <a:r>
              <a:rPr lang="en-US" sz="1200" dirty="0">
                <a:latin typeface="Helvetica" pitchFamily="1" charset="0"/>
              </a:rPr>
              <a:t> J. Fluid. </a:t>
            </a:r>
            <a:r>
              <a:rPr lang="en-US" sz="1200" dirty="0" err="1">
                <a:latin typeface="Helvetica" pitchFamily="1" charset="0"/>
              </a:rPr>
              <a:t>Mech</a:t>
            </a:r>
            <a:r>
              <a:rPr lang="en-US" sz="1200" dirty="0">
                <a:latin typeface="Helvetica" pitchFamily="1" charset="0"/>
              </a:rPr>
              <a:t>, 418:189-212.</a:t>
            </a:r>
          </a:p>
        </p:txBody>
      </p:sp>
      <p:sp>
        <p:nvSpPr>
          <p:cNvPr id="421921" name="Text Box 33"/>
          <p:cNvSpPr txBox="1">
            <a:spLocks noChangeArrowheads="1"/>
          </p:cNvSpPr>
          <p:nvPr/>
        </p:nvSpPr>
        <p:spPr bwMode="auto">
          <a:xfrm>
            <a:off x="136525" y="1109663"/>
            <a:ext cx="1428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37,000 DOF</a:t>
            </a:r>
          </a:p>
        </p:txBody>
      </p:sp>
      <p:sp>
        <p:nvSpPr>
          <p:cNvPr id="421923" name="Text Box 35"/>
          <p:cNvSpPr txBox="1">
            <a:spLocks noChangeArrowheads="1"/>
          </p:cNvSpPr>
          <p:nvPr/>
        </p:nvSpPr>
        <p:spPr bwMode="auto">
          <a:xfrm>
            <a:off x="0" y="5029200"/>
            <a:ext cx="1428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23,000 DOF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References</a:t>
            </a:r>
            <a:endParaRPr lang="en-US" dirty="0"/>
          </a:p>
        </p:txBody>
      </p:sp>
      <p:sp>
        <p:nvSpPr>
          <p:cNvPr id="21" name="Content Placeholder 2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u="sng" dirty="0" err="1" smtClean="0"/>
              <a:t>Discontinuos</a:t>
            </a:r>
            <a:r>
              <a:rPr lang="en-US" sz="2000" u="sng" dirty="0" smtClean="0"/>
              <a:t> </a:t>
            </a:r>
            <a:r>
              <a:rPr lang="en-US" sz="2000" u="sng" dirty="0" err="1" smtClean="0"/>
              <a:t>Galerkin</a:t>
            </a:r>
            <a:endParaRPr lang="en-US" sz="2000" u="sng" dirty="0" smtClean="0"/>
          </a:p>
          <a:p>
            <a:r>
              <a:rPr lang="en-US" sz="2000" dirty="0" err="1" smtClean="0"/>
              <a:t>Hesthaven</a:t>
            </a:r>
            <a:r>
              <a:rPr lang="en-US" sz="2000" dirty="0" smtClean="0"/>
              <a:t> J.S. and T. Warburton. Nodal Discontinuous </a:t>
            </a:r>
            <a:r>
              <a:rPr lang="en-US" sz="2000" dirty="0" err="1" smtClean="0"/>
              <a:t>Galerkin</a:t>
            </a:r>
            <a:r>
              <a:rPr lang="en-US" sz="2000" dirty="0" smtClean="0"/>
              <a:t> Methods. Texts in applied mathematics 54, (2008)</a:t>
            </a:r>
          </a:p>
          <a:p>
            <a:r>
              <a:rPr lang="en-US" sz="2000" dirty="0" smtClean="0"/>
              <a:t>Nguyen, N. C., </a:t>
            </a:r>
            <a:r>
              <a:rPr lang="en-US" sz="2000" dirty="0" err="1" smtClean="0"/>
              <a:t>Peraire</a:t>
            </a:r>
            <a:r>
              <a:rPr lang="en-US" sz="2000" dirty="0" smtClean="0"/>
              <a:t>, J., and Cockburn, B. (2009). An implicit high-order </a:t>
            </a:r>
            <a:r>
              <a:rPr lang="en-US" sz="2000" dirty="0" err="1" smtClean="0"/>
              <a:t>hybridizable</a:t>
            </a:r>
            <a:r>
              <a:rPr lang="en-US" sz="2000" dirty="0" smtClean="0"/>
              <a:t> discontinuous </a:t>
            </a:r>
            <a:r>
              <a:rPr lang="en-US" sz="2000" dirty="0" err="1" smtClean="0"/>
              <a:t>galerkin</a:t>
            </a:r>
            <a:r>
              <a:rPr lang="en-US" sz="2000" dirty="0" smtClean="0"/>
              <a:t> method for linear convection-</a:t>
            </a:r>
            <a:r>
              <a:rPr lang="en-US" sz="2000" dirty="0" err="1" smtClean="0"/>
              <a:t>diﬀusion</a:t>
            </a:r>
            <a:r>
              <a:rPr lang="en-US" sz="2000" dirty="0" smtClean="0"/>
              <a:t> equations. Journal of Computational Physics, 228(9):3232-3254.</a:t>
            </a:r>
          </a:p>
          <a:p>
            <a:r>
              <a:rPr lang="en-US" sz="2000" dirty="0" smtClean="0"/>
              <a:t>Cockburn, B., </a:t>
            </a:r>
            <a:r>
              <a:rPr lang="en-US" sz="2000" dirty="0" err="1" smtClean="0"/>
              <a:t>Gopalakrishnan</a:t>
            </a:r>
            <a:r>
              <a:rPr lang="en-US" sz="2000" dirty="0" smtClean="0"/>
              <a:t>, J., and </a:t>
            </a:r>
            <a:r>
              <a:rPr lang="en-US" sz="2000" dirty="0" err="1" smtClean="0"/>
              <a:t>Lazarov</a:t>
            </a:r>
            <a:r>
              <a:rPr lang="en-US" sz="2000" dirty="0" smtClean="0"/>
              <a:t>, R. (2009). </a:t>
            </a:r>
            <a:r>
              <a:rPr lang="en-US" sz="2000" dirty="0" err="1" smtClean="0"/>
              <a:t>Uniﬁed</a:t>
            </a:r>
            <a:r>
              <a:rPr lang="en-US" sz="2000" dirty="0" smtClean="0"/>
              <a:t> hybridization of discontinuous </a:t>
            </a:r>
            <a:r>
              <a:rPr lang="en-US" sz="2000" dirty="0" err="1" smtClean="0"/>
              <a:t>galerkin</a:t>
            </a:r>
            <a:r>
              <a:rPr lang="en-US" sz="2000" dirty="0" smtClean="0"/>
              <a:t>, mixed, and continuous </a:t>
            </a:r>
            <a:r>
              <a:rPr lang="en-US" sz="2000" dirty="0" err="1" smtClean="0"/>
              <a:t>galerkin</a:t>
            </a:r>
            <a:r>
              <a:rPr lang="en-US" sz="2000" dirty="0" smtClean="0"/>
              <a:t> methods for second order elliptic problems. Siam Journal on Numerical Analysis, 47(2):1319-1365.</a:t>
            </a:r>
          </a:p>
          <a:p>
            <a:endParaRPr lang="en-US" sz="2000" dirty="0"/>
          </a:p>
          <a:p>
            <a:r>
              <a:rPr lang="en-US" sz="2000" u="sng" dirty="0" smtClean="0"/>
              <a:t>General FEM</a:t>
            </a:r>
          </a:p>
          <a:p>
            <a:r>
              <a:rPr lang="en-US" sz="2000" dirty="0" smtClean="0"/>
              <a:t>Brenner S.C. and L.R. Ridgway Scott. The Mathematical Theory of Finite Element Methods. Texts in applied mathematics 15, (2002)</a:t>
            </a:r>
          </a:p>
          <a:p>
            <a:r>
              <a:rPr lang="en-US" sz="2000" dirty="0" smtClean="0"/>
              <a:t>P.G. </a:t>
            </a:r>
            <a:r>
              <a:rPr lang="en-US" sz="2000" dirty="0" err="1" smtClean="0"/>
              <a:t>Ciarlet</a:t>
            </a:r>
            <a:r>
              <a:rPr lang="en-US" sz="2000" dirty="0" smtClean="0"/>
              <a:t> and J.L. Lions. Handbook of Numerical Analysis. Volume II: Finite Element Methods (Part 1), (1991).</a:t>
            </a:r>
          </a:p>
          <a:p>
            <a:endParaRPr lang="en-US" sz="2000" dirty="0"/>
          </a:p>
        </p:txBody>
      </p:sp>
      <p:sp>
        <p:nvSpPr>
          <p:cNvPr id="1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 November, 2009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30 November, 2009</a:t>
            </a:r>
            <a:endParaRPr lang="en-US" dirty="0"/>
          </a:p>
        </p:txBody>
      </p:sp>
      <p:sp>
        <p:nvSpPr>
          <p:cNvPr id="316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Background/Motivation</a:t>
            </a:r>
            <a:endParaRPr lang="en-US" dirty="0"/>
          </a:p>
        </p:txBody>
      </p:sp>
      <p:sp>
        <p:nvSpPr>
          <p:cNvPr id="316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DG Advantages</a:t>
            </a:r>
          </a:p>
          <a:p>
            <a:pPr lvl="1"/>
            <a:r>
              <a:rPr lang="en-US" dirty="0" smtClean="0"/>
              <a:t>Localized memory access</a:t>
            </a:r>
          </a:p>
          <a:p>
            <a:pPr lvl="1"/>
            <a:r>
              <a:rPr lang="en-US" dirty="0" smtClean="0"/>
              <a:t>Higher order accuracy</a:t>
            </a:r>
          </a:p>
          <a:p>
            <a:pPr lvl="1"/>
            <a:r>
              <a:rPr lang="en-US" dirty="0" smtClean="0"/>
              <a:t>Well-suited to adaptive strategies</a:t>
            </a:r>
          </a:p>
          <a:p>
            <a:pPr lvl="1"/>
            <a:r>
              <a:rPr lang="en-US" dirty="0" smtClean="0"/>
              <a:t>Designed for advection dominated flows</a:t>
            </a:r>
          </a:p>
          <a:p>
            <a:pPr lvl="1"/>
            <a:r>
              <a:rPr lang="en-US" dirty="0" smtClean="0"/>
              <a:t>Excellent for wave propagation</a:t>
            </a:r>
          </a:p>
          <a:p>
            <a:pPr lvl="1"/>
            <a:r>
              <a:rPr lang="en-US" dirty="0" smtClean="0"/>
              <a:t>Can be used for complex geometries</a:t>
            </a:r>
          </a:p>
          <a:p>
            <a:r>
              <a:rPr lang="en-US" dirty="0" smtClean="0"/>
              <a:t>DG Disadvantages</a:t>
            </a:r>
          </a:p>
          <a:p>
            <a:pPr lvl="1"/>
            <a:r>
              <a:rPr lang="en-US" dirty="0" smtClean="0"/>
              <a:t>Expensive?</a:t>
            </a:r>
          </a:p>
          <a:p>
            <a:pPr lvl="1"/>
            <a:r>
              <a:rPr lang="en-US" dirty="0" smtClean="0"/>
              <a:t>Difficult to implement</a:t>
            </a:r>
          </a:p>
          <a:p>
            <a:pPr lvl="1"/>
            <a:r>
              <a:rPr lang="en-US" dirty="0" smtClean="0"/>
              <a:t>Difficulty in treating higher-order derivatives</a:t>
            </a:r>
            <a:endParaRPr lang="en-US" dirty="0"/>
          </a:p>
        </p:txBody>
      </p:sp>
    </p:spTree>
  </p:cSld>
  <p:clrMapOvr>
    <a:masterClrMapping/>
  </p:clrMapOvr>
  <p:transition advTm="31922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30 November, 2009</a:t>
            </a:r>
            <a:endParaRPr lang="en-US" dirty="0"/>
          </a:p>
        </p:txBody>
      </p:sp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Why Higher Order?</a:t>
            </a:r>
            <a:endParaRPr lang="en-US" dirty="0"/>
          </a:p>
        </p:txBody>
      </p:sp>
      <p:pic>
        <p:nvPicPr>
          <p:cNvPr id="76808" name="Picture 8" descr="TravCone_20x_LSRK06_2"/>
          <p:cNvPicPr>
            <a:picLocks noChangeAspect="1" noChangeArrowheads="1"/>
          </p:cNvPicPr>
          <p:nvPr>
            <p:ph sz="quarter" idx="2"/>
          </p:nvPr>
        </p:nvPicPr>
        <p:blipFill>
          <a:blip r:embed="rId3" cstate="print">
            <a:lum bright="-42000" contrast="60000"/>
          </a:blip>
          <a:srcRect/>
          <a:stretch>
            <a:fillRect/>
          </a:stretch>
        </p:blipFill>
        <p:spPr>
          <a:xfrm>
            <a:off x="5918200" y="3276600"/>
            <a:ext cx="2997200" cy="3048000"/>
          </a:xfrm>
          <a:noFill/>
          <a:ln/>
        </p:spPr>
      </p:pic>
      <p:pic>
        <p:nvPicPr>
          <p:cNvPr id="76807" name="Picture 7" descr="TravCone_20x_LSRK01_4"/>
          <p:cNvPicPr>
            <a:picLocks noChangeAspect="1" noChangeArrowheads="1"/>
          </p:cNvPicPr>
          <p:nvPr>
            <p:ph sz="quarter" idx="1"/>
          </p:nvPr>
        </p:nvPicPr>
        <p:blipFill>
          <a:blip r:embed="rId4" cstate="print">
            <a:lum bright="-42000" contrast="60000"/>
          </a:blip>
          <a:srcRect/>
          <a:stretch>
            <a:fillRect/>
          </a:stretch>
        </p:blipFill>
        <p:spPr>
          <a:xfrm>
            <a:off x="2286000" y="3276600"/>
            <a:ext cx="3048000" cy="3048000"/>
          </a:xfrm>
          <a:noFill/>
          <a:ln/>
        </p:spPr>
      </p:pic>
      <p:sp>
        <p:nvSpPr>
          <p:cNvPr id="76817" name="Line 17"/>
          <p:cNvSpPr>
            <a:spLocks noChangeShapeType="1"/>
          </p:cNvSpPr>
          <p:nvPr/>
        </p:nvSpPr>
        <p:spPr bwMode="auto">
          <a:xfrm>
            <a:off x="2667000" y="5334000"/>
            <a:ext cx="990600" cy="0"/>
          </a:xfrm>
          <a:prstGeom prst="line">
            <a:avLst/>
          </a:prstGeom>
          <a:noFill/>
          <a:ln w="38100" cap="rnd">
            <a:solidFill>
              <a:srgbClr val="3333CC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6818" name="Line 18"/>
          <p:cNvSpPr>
            <a:spLocks noChangeShapeType="1"/>
          </p:cNvSpPr>
          <p:nvPr/>
        </p:nvSpPr>
        <p:spPr bwMode="auto">
          <a:xfrm>
            <a:off x="6273800" y="5334000"/>
            <a:ext cx="990600" cy="0"/>
          </a:xfrm>
          <a:prstGeom prst="line">
            <a:avLst/>
          </a:prstGeom>
          <a:noFill/>
          <a:ln w="38100" cap="rnd">
            <a:solidFill>
              <a:srgbClr val="3333CC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6810" name="Text Box 10"/>
          <p:cNvSpPr txBox="1">
            <a:spLocks noChangeArrowheads="1"/>
          </p:cNvSpPr>
          <p:nvPr/>
        </p:nvSpPr>
        <p:spPr bwMode="auto">
          <a:xfrm>
            <a:off x="9144000" y="1066800"/>
            <a:ext cx="14478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i="1"/>
              <a:t>h</a:t>
            </a:r>
            <a:r>
              <a:rPr lang="en-US"/>
              <a:t>=0.1</a:t>
            </a:r>
          </a:p>
          <a:p>
            <a:r>
              <a:rPr lang="en-US" i="1"/>
              <a:t>p</a:t>
            </a:r>
            <a:r>
              <a:rPr lang="en-US"/>
              <a:t>=6</a:t>
            </a:r>
          </a:p>
          <a:p>
            <a:r>
              <a:rPr lang="en-US"/>
              <a:t>Time=99.6s</a:t>
            </a:r>
          </a:p>
          <a:p>
            <a:r>
              <a:rPr lang="en-US"/>
              <a:t>DOF=6,328</a:t>
            </a:r>
          </a:p>
        </p:txBody>
      </p:sp>
      <p:sp>
        <p:nvSpPr>
          <p:cNvPr id="76809" name="Text Box 9"/>
          <p:cNvSpPr txBox="1">
            <a:spLocks noChangeArrowheads="1"/>
          </p:cNvSpPr>
          <p:nvPr/>
        </p:nvSpPr>
        <p:spPr bwMode="auto">
          <a:xfrm>
            <a:off x="9144000" y="3962400"/>
            <a:ext cx="15240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i="1"/>
              <a:t>h</a:t>
            </a:r>
            <a:r>
              <a:rPr lang="en-US"/>
              <a:t>=0.025,</a:t>
            </a:r>
          </a:p>
          <a:p>
            <a:r>
              <a:rPr lang="en-US" i="1"/>
              <a:t>p</a:t>
            </a:r>
            <a:r>
              <a:rPr lang="en-US"/>
              <a:t>=1</a:t>
            </a:r>
          </a:p>
          <a:p>
            <a:r>
              <a:rPr lang="en-US"/>
              <a:t>Time=261.2s</a:t>
            </a:r>
          </a:p>
          <a:p>
            <a:r>
              <a:rPr lang="en-US"/>
              <a:t>DOF=10,301</a:t>
            </a:r>
          </a:p>
        </p:txBody>
      </p:sp>
      <p:sp>
        <p:nvSpPr>
          <p:cNvPr id="76821" name="Text Box 21"/>
          <p:cNvSpPr txBox="1">
            <a:spLocks noChangeArrowheads="1"/>
          </p:cNvSpPr>
          <p:nvPr/>
        </p:nvSpPr>
        <p:spPr bwMode="auto">
          <a:xfrm>
            <a:off x="2266950" y="2651125"/>
            <a:ext cx="3079750" cy="611188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Low Order</a:t>
            </a:r>
          </a:p>
          <a:p>
            <a:r>
              <a:rPr lang="en-US" sz="1600" i="1"/>
              <a:t>p</a:t>
            </a:r>
            <a:r>
              <a:rPr lang="en-US" sz="1600"/>
              <a:t>=1, Time=260s, DoF=10,300</a:t>
            </a:r>
          </a:p>
        </p:txBody>
      </p:sp>
      <p:sp>
        <p:nvSpPr>
          <p:cNvPr id="76822" name="Text Box 22"/>
          <p:cNvSpPr txBox="1">
            <a:spLocks noChangeArrowheads="1"/>
          </p:cNvSpPr>
          <p:nvPr/>
        </p:nvSpPr>
        <p:spPr bwMode="auto">
          <a:xfrm>
            <a:off x="5905500" y="2652713"/>
            <a:ext cx="3048000" cy="611187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High Order</a:t>
            </a:r>
          </a:p>
          <a:p>
            <a:r>
              <a:rPr lang="en-US" sz="1600" i="1"/>
              <a:t>p</a:t>
            </a:r>
            <a:r>
              <a:rPr lang="en-US" sz="1600"/>
              <a:t>=6, Time=100s, DoF=6,300</a:t>
            </a:r>
          </a:p>
        </p:txBody>
      </p:sp>
      <p:sp>
        <p:nvSpPr>
          <p:cNvPr id="76819" name="Text Box 19"/>
          <p:cNvSpPr txBox="1">
            <a:spLocks noChangeArrowheads="1"/>
          </p:cNvSpPr>
          <p:nvPr/>
        </p:nvSpPr>
        <p:spPr bwMode="auto">
          <a:xfrm>
            <a:off x="0" y="6400800"/>
            <a:ext cx="9144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/>
              <a:t>Budgell W.P., et al.. Scalar advection schemes for ocean modelling on unstructured triangular grids. Ocean Dynamics (2007). Vol 57.</a:t>
            </a:r>
          </a:p>
        </p:txBody>
      </p:sp>
      <p:grpSp>
        <p:nvGrpSpPr>
          <p:cNvPr id="76834" name="Group 34"/>
          <p:cNvGrpSpPr>
            <a:grpSpLocks/>
          </p:cNvGrpSpPr>
          <p:nvPr/>
        </p:nvGrpSpPr>
        <p:grpSpPr bwMode="auto">
          <a:xfrm>
            <a:off x="7086600" y="685800"/>
            <a:ext cx="2336800" cy="1752600"/>
            <a:chOff x="4224" y="672"/>
            <a:chExt cx="1472" cy="1104"/>
          </a:xfrm>
        </p:grpSpPr>
        <p:pic>
          <p:nvPicPr>
            <p:cNvPr id="76825" name="Picture 25" descr="TravCone_20x_LSRK01_4"/>
            <p:cNvPicPr>
              <a:picLocks noChangeAspect="1" noChangeArrowheads="1"/>
            </p:cNvPicPr>
            <p:nvPr/>
          </p:nvPicPr>
          <p:blipFill>
            <a:blip r:embed="rId5" cstate="print">
              <a:lum bright="-42000" contrast="60000"/>
            </a:blip>
            <a:srcRect/>
            <a:stretch>
              <a:fillRect/>
            </a:stretch>
          </p:blipFill>
          <p:spPr bwMode="auto">
            <a:xfrm>
              <a:off x="4416" y="672"/>
              <a:ext cx="1028" cy="1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6829" name="Text Box 29"/>
            <p:cNvSpPr txBox="1">
              <a:spLocks noChangeArrowheads="1"/>
            </p:cNvSpPr>
            <p:nvPr/>
          </p:nvSpPr>
          <p:spPr bwMode="auto">
            <a:xfrm rot="16200000">
              <a:off x="4107" y="1067"/>
              <a:ext cx="816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r>
                <a:rPr lang="en-US" sz="1600"/>
                <a:t>Tracer</a:t>
              </a:r>
            </a:p>
          </p:txBody>
        </p:sp>
        <p:sp>
          <p:nvSpPr>
            <p:cNvPr id="76830" name="Text Box 30"/>
            <p:cNvSpPr txBox="1">
              <a:spLocks noChangeArrowheads="1"/>
            </p:cNvSpPr>
            <p:nvPr/>
          </p:nvSpPr>
          <p:spPr bwMode="auto">
            <a:xfrm rot="1773621">
              <a:off x="4224" y="1488"/>
              <a:ext cx="816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r>
                <a:rPr lang="en-US" sz="1600"/>
                <a:t>x</a:t>
              </a:r>
            </a:p>
          </p:txBody>
        </p:sp>
        <p:sp>
          <p:nvSpPr>
            <p:cNvPr id="76831" name="Text Box 31"/>
            <p:cNvSpPr txBox="1">
              <a:spLocks noChangeArrowheads="1"/>
            </p:cNvSpPr>
            <p:nvPr/>
          </p:nvSpPr>
          <p:spPr bwMode="auto">
            <a:xfrm rot="-1664052">
              <a:off x="4880" y="1552"/>
              <a:ext cx="816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r>
                <a:rPr lang="en-US" sz="1600"/>
                <a:t>y</a:t>
              </a:r>
            </a:p>
          </p:txBody>
        </p:sp>
        <p:sp>
          <p:nvSpPr>
            <p:cNvPr id="76832" name="Line 32"/>
            <p:cNvSpPr>
              <a:spLocks noChangeShapeType="1"/>
            </p:cNvSpPr>
            <p:nvPr/>
          </p:nvSpPr>
          <p:spPr bwMode="auto">
            <a:xfrm flipV="1">
              <a:off x="5040" y="720"/>
              <a:ext cx="240" cy="14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6835" name="Text Box 35"/>
          <p:cNvSpPr txBox="1">
            <a:spLocks noChangeArrowheads="1"/>
          </p:cNvSpPr>
          <p:nvPr/>
        </p:nvSpPr>
        <p:spPr bwMode="auto">
          <a:xfrm>
            <a:off x="0" y="3276600"/>
            <a:ext cx="2286000" cy="366713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Initial Condition</a:t>
            </a:r>
          </a:p>
        </p:txBody>
      </p:sp>
      <p:sp>
        <p:nvSpPr>
          <p:cNvPr id="76836" name="Text Box 36"/>
          <p:cNvSpPr txBox="1">
            <a:spLocks noChangeArrowheads="1"/>
          </p:cNvSpPr>
          <p:nvPr/>
        </p:nvSpPr>
        <p:spPr bwMode="auto">
          <a:xfrm>
            <a:off x="0" y="4826000"/>
            <a:ext cx="2286000" cy="366713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Final Condition</a:t>
            </a:r>
          </a:p>
        </p:txBody>
      </p:sp>
      <p:sp>
        <p:nvSpPr>
          <p:cNvPr id="76837" name="Rectangle 37"/>
          <p:cNvSpPr>
            <a:spLocks noChangeArrowheads="1"/>
          </p:cNvSpPr>
          <p:nvPr/>
        </p:nvSpPr>
        <p:spPr bwMode="auto">
          <a:xfrm>
            <a:off x="0" y="3263900"/>
            <a:ext cx="9144000" cy="7620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6838" name="Rectangle 38"/>
          <p:cNvSpPr>
            <a:spLocks noChangeArrowheads="1"/>
          </p:cNvSpPr>
          <p:nvPr/>
        </p:nvSpPr>
        <p:spPr bwMode="auto">
          <a:xfrm>
            <a:off x="0" y="4762500"/>
            <a:ext cx="9144000" cy="7620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6839" name="Rectangle 39"/>
          <p:cNvSpPr>
            <a:spLocks noChangeArrowheads="1"/>
          </p:cNvSpPr>
          <p:nvPr/>
        </p:nvSpPr>
        <p:spPr bwMode="auto">
          <a:xfrm>
            <a:off x="0" y="6324600"/>
            <a:ext cx="9144000" cy="7620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advTm="1375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30 November, 2009</a:t>
            </a:r>
            <a:endParaRPr lang="en-US" dirty="0"/>
          </a:p>
        </p:txBody>
      </p:sp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Higher </a:t>
            </a:r>
            <a:r>
              <a:rPr lang="en-US" dirty="0" smtClean="0"/>
              <a:t>Order?</a:t>
            </a:r>
            <a:endParaRPr lang="en-US" dirty="0"/>
          </a:p>
        </p:txBody>
      </p:sp>
      <p:sp>
        <p:nvSpPr>
          <p:cNvPr id="76811" name="Rectangle 11"/>
          <p:cNvSpPr>
            <a:spLocks noChangeArrowheads="1"/>
          </p:cNvSpPr>
          <p:nvPr/>
        </p:nvSpPr>
        <p:spPr bwMode="auto">
          <a:xfrm>
            <a:off x="0" y="685800"/>
            <a:ext cx="883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>
              <a:spcBef>
                <a:spcPct val="20000"/>
              </a:spcBef>
              <a:buFontTx/>
              <a:buChar char="•"/>
            </a:pPr>
            <a:r>
              <a:rPr lang="en-US" sz="2000" dirty="0"/>
              <a:t>Less Numerical </a:t>
            </a:r>
            <a:r>
              <a:rPr lang="en-US" sz="2000" dirty="0" smtClean="0"/>
              <a:t>Diffusion/Dissipation</a:t>
            </a:r>
            <a:endParaRPr lang="en-US" sz="2000" dirty="0"/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r>
              <a:rPr lang="en-US" sz="2000" dirty="0"/>
              <a:t>Higher accuracy for lower computational time</a:t>
            </a: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endParaRPr lang="en-US" sz="2000" dirty="0"/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r>
              <a:rPr lang="en-US" sz="2000" dirty="0"/>
              <a:t>Example test case: 20 periods of linear tracer advection:</a:t>
            </a: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endParaRPr lang="en-US" sz="2000" dirty="0"/>
          </a:p>
        </p:txBody>
      </p:sp>
      <p:pic>
        <p:nvPicPr>
          <p:cNvPr id="76808" name="Picture 8" descr="TravCone_20x_LSRK06_2"/>
          <p:cNvPicPr>
            <a:picLocks noChangeAspect="1" noChangeArrowheads="1"/>
          </p:cNvPicPr>
          <p:nvPr>
            <p:ph sz="quarter" idx="2"/>
          </p:nvPr>
        </p:nvPicPr>
        <p:blipFill>
          <a:blip r:embed="rId3" cstate="print">
            <a:lum bright="-42000" contrast="60000"/>
          </a:blip>
          <a:srcRect/>
          <a:stretch>
            <a:fillRect/>
          </a:stretch>
        </p:blipFill>
        <p:spPr>
          <a:xfrm>
            <a:off x="5918200" y="3276600"/>
            <a:ext cx="2997200" cy="3048000"/>
          </a:xfrm>
          <a:noFill/>
          <a:ln/>
        </p:spPr>
      </p:pic>
      <p:pic>
        <p:nvPicPr>
          <p:cNvPr id="76807" name="Picture 7" descr="TravCone_20x_LSRK01_4"/>
          <p:cNvPicPr>
            <a:picLocks noChangeAspect="1" noChangeArrowheads="1"/>
          </p:cNvPicPr>
          <p:nvPr>
            <p:ph sz="quarter" idx="1"/>
          </p:nvPr>
        </p:nvPicPr>
        <p:blipFill>
          <a:blip r:embed="rId4" cstate="print">
            <a:lum bright="-42000" contrast="60000"/>
          </a:blip>
          <a:srcRect/>
          <a:stretch>
            <a:fillRect/>
          </a:stretch>
        </p:blipFill>
        <p:spPr>
          <a:xfrm>
            <a:off x="2286000" y="3276600"/>
            <a:ext cx="3048000" cy="3048000"/>
          </a:xfrm>
          <a:noFill/>
          <a:ln/>
        </p:spPr>
      </p:pic>
      <p:sp>
        <p:nvSpPr>
          <p:cNvPr id="76817" name="Line 17"/>
          <p:cNvSpPr>
            <a:spLocks noChangeShapeType="1"/>
          </p:cNvSpPr>
          <p:nvPr/>
        </p:nvSpPr>
        <p:spPr bwMode="auto">
          <a:xfrm>
            <a:off x="2667000" y="5334000"/>
            <a:ext cx="990600" cy="0"/>
          </a:xfrm>
          <a:prstGeom prst="line">
            <a:avLst/>
          </a:prstGeom>
          <a:noFill/>
          <a:ln w="38100" cap="rnd">
            <a:solidFill>
              <a:srgbClr val="3333CC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6818" name="Line 18"/>
          <p:cNvSpPr>
            <a:spLocks noChangeShapeType="1"/>
          </p:cNvSpPr>
          <p:nvPr/>
        </p:nvSpPr>
        <p:spPr bwMode="auto">
          <a:xfrm>
            <a:off x="6273800" y="5334000"/>
            <a:ext cx="990600" cy="0"/>
          </a:xfrm>
          <a:prstGeom prst="line">
            <a:avLst/>
          </a:prstGeom>
          <a:noFill/>
          <a:ln w="38100" cap="rnd">
            <a:solidFill>
              <a:srgbClr val="3333CC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6810" name="Text Box 10"/>
          <p:cNvSpPr txBox="1">
            <a:spLocks noChangeArrowheads="1"/>
          </p:cNvSpPr>
          <p:nvPr/>
        </p:nvSpPr>
        <p:spPr bwMode="auto">
          <a:xfrm>
            <a:off x="9144000" y="1066800"/>
            <a:ext cx="14478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i="1"/>
              <a:t>h</a:t>
            </a:r>
            <a:r>
              <a:rPr lang="en-US"/>
              <a:t>=0.1</a:t>
            </a:r>
          </a:p>
          <a:p>
            <a:r>
              <a:rPr lang="en-US" i="1"/>
              <a:t>p</a:t>
            </a:r>
            <a:r>
              <a:rPr lang="en-US"/>
              <a:t>=6</a:t>
            </a:r>
          </a:p>
          <a:p>
            <a:r>
              <a:rPr lang="en-US"/>
              <a:t>Time=99.6s</a:t>
            </a:r>
          </a:p>
          <a:p>
            <a:r>
              <a:rPr lang="en-US"/>
              <a:t>DOF=6,328</a:t>
            </a:r>
          </a:p>
        </p:txBody>
      </p:sp>
      <p:sp>
        <p:nvSpPr>
          <p:cNvPr id="76809" name="Text Box 9"/>
          <p:cNvSpPr txBox="1">
            <a:spLocks noChangeArrowheads="1"/>
          </p:cNvSpPr>
          <p:nvPr/>
        </p:nvSpPr>
        <p:spPr bwMode="auto">
          <a:xfrm>
            <a:off x="9144000" y="3962400"/>
            <a:ext cx="15240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i="1"/>
              <a:t>h</a:t>
            </a:r>
            <a:r>
              <a:rPr lang="en-US"/>
              <a:t>=0.025,</a:t>
            </a:r>
          </a:p>
          <a:p>
            <a:r>
              <a:rPr lang="en-US" i="1"/>
              <a:t>p</a:t>
            </a:r>
            <a:r>
              <a:rPr lang="en-US"/>
              <a:t>=1</a:t>
            </a:r>
          </a:p>
          <a:p>
            <a:r>
              <a:rPr lang="en-US"/>
              <a:t>Time=261.2s</a:t>
            </a:r>
          </a:p>
          <a:p>
            <a:r>
              <a:rPr lang="en-US"/>
              <a:t>DOF=10,301</a:t>
            </a:r>
          </a:p>
        </p:txBody>
      </p:sp>
      <p:sp>
        <p:nvSpPr>
          <p:cNvPr id="76821" name="Text Box 21"/>
          <p:cNvSpPr txBox="1">
            <a:spLocks noChangeArrowheads="1"/>
          </p:cNvSpPr>
          <p:nvPr/>
        </p:nvSpPr>
        <p:spPr bwMode="auto">
          <a:xfrm>
            <a:off x="2266950" y="2651125"/>
            <a:ext cx="3079750" cy="611188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Low Order</a:t>
            </a:r>
          </a:p>
          <a:p>
            <a:r>
              <a:rPr lang="en-US" sz="1600" i="1"/>
              <a:t>p</a:t>
            </a:r>
            <a:r>
              <a:rPr lang="en-US" sz="1600"/>
              <a:t>=1, Time=260s, DoF=10,300</a:t>
            </a:r>
          </a:p>
        </p:txBody>
      </p:sp>
      <p:sp>
        <p:nvSpPr>
          <p:cNvPr id="76822" name="Text Box 22"/>
          <p:cNvSpPr txBox="1">
            <a:spLocks noChangeArrowheads="1"/>
          </p:cNvSpPr>
          <p:nvPr/>
        </p:nvSpPr>
        <p:spPr bwMode="auto">
          <a:xfrm>
            <a:off x="5905500" y="2652713"/>
            <a:ext cx="3048000" cy="611187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High Order</a:t>
            </a:r>
          </a:p>
          <a:p>
            <a:r>
              <a:rPr lang="en-US" sz="1600" i="1"/>
              <a:t>p</a:t>
            </a:r>
            <a:r>
              <a:rPr lang="en-US" sz="1600"/>
              <a:t>=6, Time=100s, DoF=6,300</a:t>
            </a:r>
          </a:p>
        </p:txBody>
      </p:sp>
      <p:sp>
        <p:nvSpPr>
          <p:cNvPr id="76819" name="Text Box 19"/>
          <p:cNvSpPr txBox="1">
            <a:spLocks noChangeArrowheads="1"/>
          </p:cNvSpPr>
          <p:nvPr/>
        </p:nvSpPr>
        <p:spPr bwMode="auto">
          <a:xfrm>
            <a:off x="0" y="6400800"/>
            <a:ext cx="9144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/>
              <a:t>Budgell W.P., et al.. Scalar advection schemes for ocean modelling on unstructured triangular grids. Ocean Dynamics (2007). Vol 57.</a:t>
            </a:r>
          </a:p>
        </p:txBody>
      </p:sp>
      <p:grpSp>
        <p:nvGrpSpPr>
          <p:cNvPr id="2" name="Group 34"/>
          <p:cNvGrpSpPr>
            <a:grpSpLocks/>
          </p:cNvGrpSpPr>
          <p:nvPr/>
        </p:nvGrpSpPr>
        <p:grpSpPr bwMode="auto">
          <a:xfrm>
            <a:off x="7086600" y="685800"/>
            <a:ext cx="2336800" cy="1752600"/>
            <a:chOff x="4224" y="672"/>
            <a:chExt cx="1472" cy="1104"/>
          </a:xfrm>
        </p:grpSpPr>
        <p:pic>
          <p:nvPicPr>
            <p:cNvPr id="76825" name="Picture 25" descr="TravCone_20x_LSRK01_4"/>
            <p:cNvPicPr>
              <a:picLocks noChangeAspect="1" noChangeArrowheads="1"/>
            </p:cNvPicPr>
            <p:nvPr/>
          </p:nvPicPr>
          <p:blipFill>
            <a:blip r:embed="rId5" cstate="print">
              <a:lum bright="-42000" contrast="60000"/>
            </a:blip>
            <a:srcRect/>
            <a:stretch>
              <a:fillRect/>
            </a:stretch>
          </p:blipFill>
          <p:spPr bwMode="auto">
            <a:xfrm>
              <a:off x="4416" y="672"/>
              <a:ext cx="1028" cy="1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6829" name="Text Box 29"/>
            <p:cNvSpPr txBox="1">
              <a:spLocks noChangeArrowheads="1"/>
            </p:cNvSpPr>
            <p:nvPr/>
          </p:nvSpPr>
          <p:spPr bwMode="auto">
            <a:xfrm rot="16200000">
              <a:off x="4107" y="1067"/>
              <a:ext cx="816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r>
                <a:rPr lang="en-US" sz="1600"/>
                <a:t>Tracer</a:t>
              </a:r>
            </a:p>
          </p:txBody>
        </p:sp>
        <p:sp>
          <p:nvSpPr>
            <p:cNvPr id="76830" name="Text Box 30"/>
            <p:cNvSpPr txBox="1">
              <a:spLocks noChangeArrowheads="1"/>
            </p:cNvSpPr>
            <p:nvPr/>
          </p:nvSpPr>
          <p:spPr bwMode="auto">
            <a:xfrm rot="1773621">
              <a:off x="4224" y="1488"/>
              <a:ext cx="816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r>
                <a:rPr lang="en-US" sz="1600"/>
                <a:t>x</a:t>
              </a:r>
            </a:p>
          </p:txBody>
        </p:sp>
        <p:sp>
          <p:nvSpPr>
            <p:cNvPr id="76831" name="Text Box 31"/>
            <p:cNvSpPr txBox="1">
              <a:spLocks noChangeArrowheads="1"/>
            </p:cNvSpPr>
            <p:nvPr/>
          </p:nvSpPr>
          <p:spPr bwMode="auto">
            <a:xfrm rot="-1664052">
              <a:off x="4880" y="1552"/>
              <a:ext cx="816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r>
                <a:rPr lang="en-US" sz="1600"/>
                <a:t>y</a:t>
              </a:r>
            </a:p>
          </p:txBody>
        </p:sp>
        <p:sp>
          <p:nvSpPr>
            <p:cNvPr id="76832" name="Line 32"/>
            <p:cNvSpPr>
              <a:spLocks noChangeShapeType="1"/>
            </p:cNvSpPr>
            <p:nvPr/>
          </p:nvSpPr>
          <p:spPr bwMode="auto">
            <a:xfrm flipV="1">
              <a:off x="5040" y="720"/>
              <a:ext cx="240" cy="14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6835" name="Text Box 35"/>
          <p:cNvSpPr txBox="1">
            <a:spLocks noChangeArrowheads="1"/>
          </p:cNvSpPr>
          <p:nvPr/>
        </p:nvSpPr>
        <p:spPr bwMode="auto">
          <a:xfrm>
            <a:off x="0" y="3276600"/>
            <a:ext cx="2286000" cy="366713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Initial Condition</a:t>
            </a:r>
          </a:p>
        </p:txBody>
      </p:sp>
      <p:sp>
        <p:nvSpPr>
          <p:cNvPr id="76836" name="Text Box 36"/>
          <p:cNvSpPr txBox="1">
            <a:spLocks noChangeArrowheads="1"/>
          </p:cNvSpPr>
          <p:nvPr/>
        </p:nvSpPr>
        <p:spPr bwMode="auto">
          <a:xfrm>
            <a:off x="0" y="4826000"/>
            <a:ext cx="2286000" cy="366713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Final Condition</a:t>
            </a:r>
          </a:p>
        </p:txBody>
      </p:sp>
      <p:sp>
        <p:nvSpPr>
          <p:cNvPr id="76837" name="Rectangle 37"/>
          <p:cNvSpPr>
            <a:spLocks noChangeArrowheads="1"/>
          </p:cNvSpPr>
          <p:nvPr/>
        </p:nvSpPr>
        <p:spPr bwMode="auto">
          <a:xfrm>
            <a:off x="0" y="3263900"/>
            <a:ext cx="9144000" cy="7620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6838" name="Rectangle 38"/>
          <p:cNvSpPr>
            <a:spLocks noChangeArrowheads="1"/>
          </p:cNvSpPr>
          <p:nvPr/>
        </p:nvSpPr>
        <p:spPr bwMode="auto">
          <a:xfrm>
            <a:off x="0" y="4762500"/>
            <a:ext cx="9144000" cy="7620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6839" name="Rectangle 39"/>
          <p:cNvSpPr>
            <a:spLocks noChangeArrowheads="1"/>
          </p:cNvSpPr>
          <p:nvPr/>
        </p:nvSpPr>
        <p:spPr bwMode="auto">
          <a:xfrm>
            <a:off x="0" y="6324600"/>
            <a:ext cx="9144000" cy="7620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advTm="1375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651" name="Picture 3" descr="C:\Documents and Settings\User\My Documents\GradSchool\Thesis\Presentations\Mine\2p29DG\xrho3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" y="723899"/>
            <a:ext cx="9296400" cy="6972301"/>
          </a:xfrm>
          <a:prstGeom prst="rect">
            <a:avLst/>
          </a:prstGeom>
          <a:noFill/>
        </p:spPr>
      </p:pic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762000" y="685800"/>
            <a:ext cx="7772400" cy="5943600"/>
          </a:xfrm>
        </p:spPr>
        <p:txBody>
          <a:bodyPr/>
          <a:lstStyle/>
          <a:p>
            <a:r>
              <a:rPr lang="en-US" dirty="0" smtClean="0"/>
              <a:t>5</a:t>
            </a:r>
            <a:r>
              <a:rPr lang="en-US" baseline="30000" dirty="0" smtClean="0"/>
              <a:t>th</a:t>
            </a:r>
            <a:r>
              <a:rPr lang="en-US" dirty="0" smtClean="0"/>
              <a:t> order elements</a:t>
            </a:r>
          </a:p>
          <a:p>
            <a:r>
              <a:rPr lang="en-US" dirty="0" smtClean="0"/>
              <a:t>35 x 35 elements (equivalent to approx 230x230 FV)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Higher Order Lock Exchange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 November, 2009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7" descr="mesh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28600" y="1447800"/>
            <a:ext cx="87630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Freeform 28"/>
          <p:cNvSpPr/>
          <p:nvPr/>
        </p:nvSpPr>
        <p:spPr bwMode="auto">
          <a:xfrm>
            <a:off x="4676774" y="2195513"/>
            <a:ext cx="485775" cy="371475"/>
          </a:xfrm>
          <a:custGeom>
            <a:avLst/>
            <a:gdLst>
              <a:gd name="connsiteX0" fmla="*/ 0 w 271463"/>
              <a:gd name="connsiteY0" fmla="*/ 0 h 428625"/>
              <a:gd name="connsiteX1" fmla="*/ 109538 w 271463"/>
              <a:gd name="connsiteY1" fmla="*/ 428625 h 428625"/>
              <a:gd name="connsiteX2" fmla="*/ 271463 w 271463"/>
              <a:gd name="connsiteY2" fmla="*/ 19050 h 428625"/>
              <a:gd name="connsiteX3" fmla="*/ 0 w 271463"/>
              <a:gd name="connsiteY3" fmla="*/ 0 h 42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463" h="428625">
                <a:moveTo>
                  <a:pt x="0" y="0"/>
                </a:moveTo>
                <a:lnTo>
                  <a:pt x="109538" y="428625"/>
                </a:lnTo>
                <a:lnTo>
                  <a:pt x="271463" y="190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Higher Order on unstructured meshes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dirty="0" smtClean="0"/>
              <a:t>Large Stencils are difficult</a:t>
            </a:r>
          </a:p>
          <a:p>
            <a:pPr lvl="1"/>
            <a:r>
              <a:rPr lang="en-US" dirty="0" smtClean="0"/>
              <a:t>What to do at boundaries?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pPr>
              <a:buNone/>
            </a:pP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 November, 2009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 bwMode="auto">
          <a:xfrm rot="10800000" flipV="1">
            <a:off x="4648200" y="2362198"/>
            <a:ext cx="228600" cy="7620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oval" w="med" len="med"/>
            <a:tailEnd type="oval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 rot="10800000">
            <a:off x="4343400" y="2286000"/>
            <a:ext cx="304800" cy="13811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oval" w="med" len="med"/>
            <a:tailEnd type="oval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 rot="5400000">
            <a:off x="4451350" y="2469356"/>
            <a:ext cx="242094" cy="15319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oval" w="med" len="med"/>
            <a:tailEnd type="oval"/>
          </a:ln>
          <a:effectLst/>
        </p:spPr>
      </p:cxnSp>
      <p:cxnSp>
        <p:nvCxnSpPr>
          <p:cNvPr id="24" name="Straight Arrow Connector 23"/>
          <p:cNvCxnSpPr/>
          <p:nvPr/>
        </p:nvCxnSpPr>
        <p:spPr bwMode="auto">
          <a:xfrm>
            <a:off x="4876800" y="2362200"/>
            <a:ext cx="228600" cy="76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oval" w="med" len="med"/>
            <a:tailEnd type="oval"/>
          </a:ln>
          <a:effectLst/>
        </p:spPr>
      </p:cxnSp>
      <p:cxnSp>
        <p:nvCxnSpPr>
          <p:cNvPr id="27" name="Straight Arrow Connector 26"/>
          <p:cNvCxnSpPr/>
          <p:nvPr/>
        </p:nvCxnSpPr>
        <p:spPr bwMode="auto">
          <a:xfrm rot="5400000">
            <a:off x="4762500" y="2171700"/>
            <a:ext cx="304800" cy="76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oval" w="med" len="med"/>
            <a:tailEnd type="oval"/>
          </a:ln>
          <a:effectLst/>
        </p:spPr>
      </p:cxnSp>
      <p:cxnSp>
        <p:nvCxnSpPr>
          <p:cNvPr id="33" name="Straight Arrow Connector 32"/>
          <p:cNvCxnSpPr/>
          <p:nvPr/>
        </p:nvCxnSpPr>
        <p:spPr bwMode="auto">
          <a:xfrm rot="10800000">
            <a:off x="4724400" y="1905000"/>
            <a:ext cx="22860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oval" w="med" len="med"/>
            <a:tailEnd type="oval"/>
          </a:ln>
          <a:effectLst/>
        </p:spPr>
      </p:cxnSp>
      <p:cxnSp>
        <p:nvCxnSpPr>
          <p:cNvPr id="35" name="Straight Arrow Connector 34"/>
          <p:cNvCxnSpPr/>
          <p:nvPr/>
        </p:nvCxnSpPr>
        <p:spPr bwMode="auto">
          <a:xfrm rot="10800000" flipV="1">
            <a:off x="4953000" y="1905000"/>
            <a:ext cx="30480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oval" w="med" len="med"/>
            <a:tailEnd type="oval"/>
          </a:ln>
          <a:effectLst/>
        </p:spPr>
      </p:cxnSp>
      <p:cxnSp>
        <p:nvCxnSpPr>
          <p:cNvPr id="36" name="Straight Arrow Connector 35"/>
          <p:cNvCxnSpPr/>
          <p:nvPr/>
        </p:nvCxnSpPr>
        <p:spPr bwMode="auto">
          <a:xfrm rot="10800000" flipV="1">
            <a:off x="5105400" y="2362200"/>
            <a:ext cx="228600" cy="76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oval" w="med" len="med"/>
            <a:tailEnd type="oval"/>
          </a:ln>
          <a:effectLst/>
        </p:spPr>
      </p:cxnSp>
      <p:cxnSp>
        <p:nvCxnSpPr>
          <p:cNvPr id="38" name="Straight Arrow Connector 37"/>
          <p:cNvCxnSpPr/>
          <p:nvPr/>
        </p:nvCxnSpPr>
        <p:spPr bwMode="auto">
          <a:xfrm rot="5400000">
            <a:off x="5030788" y="2513012"/>
            <a:ext cx="150812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oval" w="med" len="med"/>
            <a:tailEnd type="oval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Definitions and Notation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30 November, 2009</a:t>
            </a:r>
            <a:endParaRPr lang="en-US" dirty="0"/>
          </a:p>
        </p:txBody>
      </p:sp>
      <p:pic>
        <p:nvPicPr>
          <p:cNvPr id="413698" name="Picture 2" descr="C:\Documents and Settings\User\My Documents\GradSchool\Thesis\Latex\MIT Thesis Template\img\notat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9150" y="723900"/>
            <a:ext cx="7505700" cy="5867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Definitions and Notation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30 November, 2009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General advection equation</a:t>
            </a:r>
            <a:endParaRPr lang="en-US" dirty="0"/>
          </a:p>
        </p:txBody>
      </p:sp>
      <p:sp>
        <p:nvSpPr>
          <p:cNvPr id="41984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1984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19847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9576" y="1371600"/>
            <a:ext cx="7691718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Franklin Gothic Medium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29983</TotalTime>
  <Words>1617</Words>
  <Application>Microsoft Office PowerPoint</Application>
  <PresentationFormat>On-screen Show (4:3)</PresentationFormat>
  <Paragraphs>381</Paragraphs>
  <Slides>28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Arial</vt:lpstr>
      <vt:lpstr>Franklin Gothic Medium</vt:lpstr>
      <vt:lpstr>Wingdings</vt:lpstr>
      <vt:lpstr>Times New Roman</vt:lpstr>
      <vt:lpstr>MS Mincho</vt:lpstr>
      <vt:lpstr>Times</vt:lpstr>
      <vt:lpstr>StarSymbol</vt:lpstr>
      <vt:lpstr>cmsy10</vt:lpstr>
      <vt:lpstr>Default Design</vt:lpstr>
      <vt:lpstr>Discontinuous Galerkin Finite Element Methods</vt:lpstr>
      <vt:lpstr>Presentation Outline</vt:lpstr>
      <vt:lpstr>Background/Motivation</vt:lpstr>
      <vt:lpstr>Why Higher Order?</vt:lpstr>
      <vt:lpstr>Why Higher Order?</vt:lpstr>
      <vt:lpstr>Higher Order Lock Exchange</vt:lpstr>
      <vt:lpstr>Higher Order on unstructured meshes</vt:lpstr>
      <vt:lpstr>Definitions and Notation</vt:lpstr>
      <vt:lpstr>Definitions and Notation</vt:lpstr>
      <vt:lpstr>Method of Weighted Residuals (MWR)</vt:lpstr>
      <vt:lpstr>Test Functions-Function Spaces</vt:lpstr>
      <vt:lpstr>Test Functions</vt:lpstr>
      <vt:lpstr>Basis Functions</vt:lpstr>
      <vt:lpstr>Basis Functions – Modal vs. Nodal</vt:lpstr>
      <vt:lpstr>Basis Functions – Continuous vs. Discontinuous</vt:lpstr>
      <vt:lpstr>Discontinuous vs Continuous Galerkin</vt:lpstr>
      <vt:lpstr>Worked Example</vt:lpstr>
      <vt:lpstr>Worked Example</vt:lpstr>
      <vt:lpstr>Worked Example</vt:lpstr>
      <vt:lpstr>Worked Example</vt:lpstr>
      <vt:lpstr>Worked Example</vt:lpstr>
      <vt:lpstr>Worked Example</vt:lpstr>
      <vt:lpstr>Difficulties</vt:lpstr>
      <vt:lpstr>Difficulties and future research</vt:lpstr>
      <vt:lpstr>Difficulties and future research</vt:lpstr>
      <vt:lpstr>Lock Exchange Problem using HDG</vt:lpstr>
      <vt:lpstr>Lock Exchange Problem</vt:lpstr>
      <vt:lpstr>References</vt:lpstr>
    </vt:vector>
  </TitlesOfParts>
  <Company>MITME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Mattheus Ueckermann</dc:creator>
  <cp:lastModifiedBy>MechE PC</cp:lastModifiedBy>
  <cp:revision>284</cp:revision>
  <dcterms:created xsi:type="dcterms:W3CDTF">2008-09-14T17:10:05Z</dcterms:created>
  <dcterms:modified xsi:type="dcterms:W3CDTF">2009-12-01T15:37:18Z</dcterms:modified>
</cp:coreProperties>
</file>