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83" r:id="rId2"/>
    <p:sldId id="315" r:id="rId3"/>
    <p:sldId id="314" r:id="rId4"/>
  </p:sldIdLst>
  <p:sldSz cx="9144000" cy="6858000" type="screen4x3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7" autoAdjust="0"/>
    <p:restoredTop sz="82542" autoAdjust="0"/>
  </p:normalViewPr>
  <p:slideViewPr>
    <p:cSldViewPr>
      <p:cViewPr varScale="1">
        <p:scale>
          <a:sx n="57" d="100"/>
          <a:sy n="57" d="100"/>
        </p:scale>
        <p:origin x="76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04" tIns="46302" rIns="92604" bIns="46302" numCol="1" anchor="t" anchorCtr="0" compatLnSpc="1">
            <a:prstTxWarp prst="textNoShape">
              <a:avLst/>
            </a:prstTxWarp>
          </a:bodyPr>
          <a:lstStyle>
            <a:lvl1pPr defTabSz="919163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04" tIns="46302" rIns="92604" bIns="46302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91575"/>
            <a:ext cx="30051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04" tIns="46302" rIns="92604" bIns="46302" numCol="1" anchor="b" anchorCtr="0" compatLnSpc="1">
            <a:prstTxWarp prst="textNoShape">
              <a:avLst/>
            </a:prstTxWarp>
          </a:bodyPr>
          <a:lstStyle>
            <a:lvl1pPr defTabSz="919163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91575"/>
            <a:ext cx="30051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04" tIns="46302" rIns="92604" bIns="46302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 smtClean="0"/>
            </a:lvl1pPr>
          </a:lstStyle>
          <a:p>
            <a:pPr>
              <a:defRPr/>
            </a:pPr>
            <a:fld id="{1F3D7E74-73C2-4799-BD8E-048BFA190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69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4536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6338" y="688975"/>
            <a:ext cx="4584700" cy="3438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57688"/>
            <a:ext cx="5086350" cy="4205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604" tIns="46302" rIns="92604" bIns="46302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6493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6338" y="688975"/>
            <a:ext cx="4584700" cy="3438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57688"/>
            <a:ext cx="5086350" cy="4205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604" tIns="46302" rIns="92604" bIns="46302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24710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6338" y="688975"/>
            <a:ext cx="4584700" cy="3438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57688"/>
            <a:ext cx="5086350" cy="4205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604" tIns="46302" rIns="92604" bIns="46302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7017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B267F-FE64-48E1-8FFC-E7983D169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6BDB0-600D-471E-9D61-BE92F54B5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35383-D287-4626-AF88-B4858D6B2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F13CF-9AE0-48F3-910F-265AB5843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C402E-D2D9-41C7-9AC1-F4ADF2FD4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AED7F-4AA2-45D4-ACD9-061C1EFA3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7F327-D482-439D-8A20-527D3475C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A0420-B6D9-466A-823E-E1FAAC357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D2E3B-4410-472C-BCCA-E420A947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DF997-3DE3-4122-8D53-9BB988D0F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59E8F-50C2-41AD-8AFD-7A9DA3B5C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E545E0FF-F819-4C32-AB89-2D187A5B4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Picture 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7400" y="64279"/>
            <a:ext cx="1036800" cy="102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222250" indent="-22225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23971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9191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262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604963" indent="-228600" algn="l" rtl="0" eaLnBrk="0" fontAlgn="base" hangingPunct="0">
        <a:spcBef>
          <a:spcPct val="20000"/>
        </a:spcBef>
        <a:spcAft>
          <a:spcPct val="0"/>
        </a:spcAft>
        <a:buChar char="o"/>
        <a:defRPr sz="1600">
          <a:solidFill>
            <a:schemeClr val="tx1"/>
          </a:solidFill>
          <a:latin typeface="+mn-lt"/>
        </a:defRPr>
      </a:lvl5pPr>
      <a:lvl6pPr marL="2062163" indent="-228600" algn="l" rtl="0" eaLnBrk="0" fontAlgn="base" hangingPunct="0">
        <a:spcBef>
          <a:spcPct val="20000"/>
        </a:spcBef>
        <a:spcAft>
          <a:spcPct val="0"/>
        </a:spcAft>
        <a:buChar char="o"/>
        <a:defRPr sz="1600">
          <a:solidFill>
            <a:schemeClr val="tx1"/>
          </a:solidFill>
          <a:latin typeface="+mn-lt"/>
        </a:defRPr>
      </a:lvl6pPr>
      <a:lvl7pPr marL="2519363" indent="-228600" algn="l" rtl="0" eaLnBrk="0" fontAlgn="base" hangingPunct="0">
        <a:spcBef>
          <a:spcPct val="20000"/>
        </a:spcBef>
        <a:spcAft>
          <a:spcPct val="0"/>
        </a:spcAft>
        <a:buChar char="o"/>
        <a:defRPr sz="1600">
          <a:solidFill>
            <a:schemeClr val="tx1"/>
          </a:solidFill>
          <a:latin typeface="+mn-lt"/>
        </a:defRPr>
      </a:lvl7pPr>
      <a:lvl8pPr marL="2976563" indent="-228600" algn="l" rtl="0" eaLnBrk="0" fontAlgn="base" hangingPunct="0">
        <a:spcBef>
          <a:spcPct val="20000"/>
        </a:spcBef>
        <a:spcAft>
          <a:spcPct val="0"/>
        </a:spcAft>
        <a:buChar char="o"/>
        <a:defRPr sz="1600">
          <a:solidFill>
            <a:schemeClr val="tx1"/>
          </a:solidFill>
          <a:latin typeface="+mn-lt"/>
        </a:defRPr>
      </a:lvl8pPr>
      <a:lvl9pPr marL="3433763" indent="-228600" algn="l" rtl="0" eaLnBrk="0" fontAlgn="base" hangingPunct="0">
        <a:spcBef>
          <a:spcPct val="20000"/>
        </a:spcBef>
        <a:spcAft>
          <a:spcPct val="0"/>
        </a:spcAft>
        <a:buChar char="o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.png"/><Relationship Id="rId5" Type="http://schemas.microsoft.com/office/2007/relationships/media" Target="../media/media3.mp4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B0C3A2-A101-4140-91CA-E08099C3DE4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3" name="Rectangle 1026"/>
          <p:cNvSpPr>
            <a:spLocks noChangeArrowheads="1"/>
          </p:cNvSpPr>
          <p:nvPr/>
        </p:nvSpPr>
        <p:spPr bwMode="auto">
          <a:xfrm>
            <a:off x="898525" y="814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4" name="Rectangle 1033"/>
          <p:cNvSpPr>
            <a:spLocks noChangeArrowheads="1"/>
          </p:cNvSpPr>
          <p:nvPr/>
        </p:nvSpPr>
        <p:spPr bwMode="auto">
          <a:xfrm>
            <a:off x="1516775" y="172117"/>
            <a:ext cx="6227219" cy="104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ACCOMPLISHMENTS:</a:t>
            </a:r>
          </a:p>
          <a:p>
            <a:pPr lvl="0" algn="ctr"/>
            <a:r>
              <a:rPr lang="en-US" sz="3000" dirty="0" smtClean="0">
                <a:solidFill>
                  <a:srgbClr val="C00000"/>
                </a:solidFill>
                <a:latin typeface="Calibri"/>
                <a:ea typeface="+mj-ea"/>
                <a:cs typeface="+mj-cs"/>
              </a:rPr>
              <a:t>2016 Bismarck Sea Simulations </a:t>
            </a:r>
            <a:r>
              <a:rPr lang="en-US" sz="3000" dirty="0">
                <a:solidFill>
                  <a:srgbClr val="C00000"/>
                </a:solidFill>
                <a:latin typeface="Calibri"/>
                <a:ea typeface="+mj-ea"/>
                <a:cs typeface="+mj-cs"/>
              </a:rPr>
              <a:t>Set-up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524000"/>
            <a:ext cx="8839200" cy="5257800"/>
          </a:xfrm>
          <a:prstGeom prst="rect">
            <a:avLst/>
          </a:prstGeom>
        </p:spPr>
        <p:txBody>
          <a:bodyPr vert="horz" lIns="91380" tIns="45692" rIns="91380" bIns="45692" rtlCol="0">
            <a:normAutofit fontScale="62500" lnSpcReduction="20000"/>
          </a:bodyPr>
          <a:lstStyle>
            <a:lvl1pPr marL="342686" indent="-342686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488" indent="-285571" algn="l" defTabSz="9138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292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06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21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36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952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868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783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686" marR="0" lvl="0" indent="-342686" algn="l" defTabSz="9138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SRMT15 Bathymetry</a:t>
            </a:r>
          </a:p>
          <a:p>
            <a:pPr marL="342686" marR="0" lvl="0" indent="-342686" algn="l" defTabSz="9138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Vertical Discretization: 70 optimized vertical levels</a:t>
            </a:r>
          </a:p>
          <a:p>
            <a:pPr marL="342686" marR="0" lvl="0" indent="-342686" algn="l" defTabSz="9138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Tidal Forcing: new, high resolution TPXO8-Atlas from OSU</a:t>
            </a:r>
          </a:p>
          <a:p>
            <a:pPr marL="742488" marR="0" lvl="1" indent="-285571" algn="l" defTabSz="9138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Reprocessed for higher resolution bathymetry &amp; quadratic bottom drag</a:t>
            </a:r>
          </a:p>
          <a:p>
            <a:pPr marL="742488" marR="0" lvl="1" indent="-285571" algn="l" defTabSz="9138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700" b="0" dirty="0" smtClean="0">
                <a:solidFill>
                  <a:sysClr val="windowText" lastClr="000000"/>
                </a:solidFill>
                <a:latin typeface="Calibri"/>
              </a:rPr>
              <a:t>Tuned to historical current data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686" marR="0" lvl="0" indent="-342686" algn="l" defTabSz="9138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1/12 HYCOM Initial Conditions</a:t>
            </a:r>
          </a:p>
          <a:p>
            <a:pPr marL="742488" marR="0" lvl="1" indent="-285571" algn="l" defTabSz="9138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Velocities optimized for high-res. coasts/bathymetry [Haley et al, 2015]</a:t>
            </a:r>
          </a:p>
          <a:p>
            <a:pPr marL="742488" marR="0" lvl="1" indent="-285571" algn="l" defTabSz="9138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Acquired higher resolution (1/25</a:t>
            </a:r>
            <a:r>
              <a:rPr kumimoji="0" lang="en-US" sz="27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HYCOM</a:t>
            </a:r>
          </a:p>
          <a:p>
            <a:pPr marL="342686" marR="0" lvl="0" indent="-342686" algn="l" defTabSz="9138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Possible future upgrades</a:t>
            </a:r>
          </a:p>
          <a:p>
            <a:pPr marL="742488" marR="0" lvl="1" indent="-285571" algn="l" defTabSz="9138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Higher resolution bathymetry with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nesting and tiling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488" marR="0" lvl="1" indent="-285571" algn="l" defTabSz="9138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atmospheric forcing</a:t>
            </a:r>
          </a:p>
          <a:p>
            <a:pPr marL="742488" marR="0" lvl="1" indent="-285571" algn="l" defTabSz="9138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Dynamically-Orthogonal PEs for large ensemble forecasting</a:t>
            </a:r>
          </a:p>
          <a:p>
            <a:pPr lvl="1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</a:t>
            </a:r>
            <a:r>
              <a:rPr lang="en-US" sz="2700" b="0" dirty="0">
                <a:solidFill>
                  <a:sysClr val="windowText" lastClr="000000"/>
                </a:solidFill>
                <a:latin typeface="Calibri"/>
              </a:rPr>
              <a:t>Assimilation (Error Subspace Statistical Estimation for Ensemble </a:t>
            </a:r>
            <a:r>
              <a:rPr lang="en-US" sz="2700" b="0" dirty="0" smtClean="0">
                <a:solidFill>
                  <a:sysClr val="windowText" lastClr="000000"/>
                </a:solidFill>
                <a:latin typeface="Calibri"/>
              </a:rPr>
              <a:t>Forecasting)</a:t>
            </a:r>
          </a:p>
          <a:p>
            <a:pPr lvl="1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700" b="0" dirty="0" smtClean="0">
                <a:solidFill>
                  <a:sysClr val="windowText" lastClr="000000"/>
                </a:solidFill>
                <a:latin typeface="Calibri"/>
              </a:rPr>
              <a:t>Coupled plume modeling, tracer release simulations</a:t>
            </a:r>
          </a:p>
          <a:p>
            <a:pPr lvl="1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700" b="0" dirty="0" err="1" smtClean="0">
                <a:solidFill>
                  <a:sysClr val="windowText" lastClr="000000"/>
                </a:solidFill>
                <a:latin typeface="Calibri"/>
              </a:rPr>
              <a:t>Lagrangian</a:t>
            </a:r>
            <a:r>
              <a:rPr lang="en-US" sz="2700" b="0" dirty="0" smtClean="0">
                <a:solidFill>
                  <a:sysClr val="windowText" lastClr="000000"/>
                </a:solidFill>
                <a:latin typeface="Calibri"/>
              </a:rPr>
              <a:t> Coherent Structure analysis[</a:t>
            </a:r>
            <a:r>
              <a:rPr lang="en-US" sz="2700" b="0" dirty="0" err="1" smtClean="0">
                <a:solidFill>
                  <a:sysClr val="windowText" lastClr="000000"/>
                </a:solidFill>
                <a:latin typeface="Calibri"/>
              </a:rPr>
              <a:t>Feppon</a:t>
            </a:r>
            <a:r>
              <a:rPr lang="en-US" sz="2700" b="0" dirty="0" smtClean="0">
                <a:solidFill>
                  <a:sysClr val="windowText" lastClr="000000"/>
                </a:solidFill>
                <a:latin typeface="Calibri"/>
              </a:rPr>
              <a:t> and Kulkarni, in prep]</a:t>
            </a:r>
          </a:p>
          <a:p>
            <a:pPr lvl="1" fontAlgn="auto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700" b="0" dirty="0" smtClean="0">
                <a:solidFill>
                  <a:sysClr val="windowText" lastClr="000000"/>
                </a:solidFill>
                <a:latin typeface="Calibri"/>
              </a:rPr>
              <a:t>Scenario analysis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686" marR="0" lvl="0" indent="-342686" algn="l" defTabSz="913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8200" y="12192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</a:rPr>
              <a:t>Pierre </a:t>
            </a:r>
            <a:r>
              <a:rPr lang="en-US" b="0" dirty="0" err="1" smtClean="0">
                <a:latin typeface="Calibri" panose="020F0502020204030204" pitchFamily="34" charset="0"/>
              </a:rPr>
              <a:t>Lermusiaux</a:t>
            </a:r>
            <a:r>
              <a:rPr lang="en-US" b="0" dirty="0" smtClean="0">
                <a:latin typeface="Calibri" panose="020F0502020204030204" pitchFamily="34" charset="0"/>
              </a:rPr>
              <a:t>, Patrick Haley, Jade </a:t>
            </a:r>
            <a:r>
              <a:rPr lang="en-US" b="0" dirty="0" err="1" smtClean="0">
                <a:latin typeface="Calibri" panose="020F0502020204030204" pitchFamily="34" charset="0"/>
              </a:rPr>
              <a:t>Coulin</a:t>
            </a:r>
            <a:endParaRPr lang="en-US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26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defRPr/>
            </a:pPr>
            <a:fld id="{B6B0C3A2-A101-4140-91CA-E08099C3DE4E}" type="slidenum">
              <a:rPr lang="en-US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3" name="Rectangle 1026"/>
          <p:cNvSpPr>
            <a:spLocks noChangeArrowheads="1"/>
          </p:cNvSpPr>
          <p:nvPr/>
        </p:nvSpPr>
        <p:spPr bwMode="auto">
          <a:xfrm>
            <a:off x="898525" y="814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endParaRPr lang="en-US" sz="2400" b="0">
              <a:solidFill>
                <a:srgbClr val="000000"/>
              </a:solidFill>
            </a:endParaRPr>
          </a:p>
        </p:txBody>
      </p:sp>
      <p:sp>
        <p:nvSpPr>
          <p:cNvPr id="5124" name="Rectangle 1033"/>
          <p:cNvSpPr>
            <a:spLocks noChangeArrowheads="1"/>
          </p:cNvSpPr>
          <p:nvPr/>
        </p:nvSpPr>
        <p:spPr bwMode="auto">
          <a:xfrm>
            <a:off x="2155540" y="172117"/>
            <a:ext cx="4949689" cy="104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ACCOMPLISHMENTS:</a:t>
            </a:r>
          </a:p>
          <a:p>
            <a:pPr algn="ctr"/>
            <a:r>
              <a:rPr lang="en-US" sz="3000" dirty="0" smtClean="0">
                <a:solidFill>
                  <a:srgbClr val="C00000"/>
                </a:solidFill>
                <a:latin typeface="Calibri"/>
              </a:rPr>
              <a:t>2016 </a:t>
            </a:r>
            <a:r>
              <a:rPr lang="en-US" sz="3000" dirty="0" err="1" smtClean="0">
                <a:solidFill>
                  <a:srgbClr val="C00000"/>
                </a:solidFill>
                <a:latin typeface="Calibri"/>
              </a:rPr>
              <a:t>Bismark</a:t>
            </a:r>
            <a:r>
              <a:rPr lang="en-US" sz="3000" dirty="0" smtClean="0">
                <a:solidFill>
                  <a:srgbClr val="C00000"/>
                </a:solidFill>
                <a:latin typeface="Calibri"/>
              </a:rPr>
              <a:t> Sea Simulations</a:t>
            </a:r>
            <a:endParaRPr lang="en-US" sz="3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800600"/>
            <a:ext cx="4846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Multiscale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Interaction between tides and background currents strengthen currents through straits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Tides modulate flow through straits rather than cause reversals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0m Temperature Std. Dev.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3952845" y="2428845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Surface Temperature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4288125" y="5202525"/>
            <a:ext cx="199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Surface Velocity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deep_sea_mining_movie_15Jan_31Jan_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0833" t="1111" r="12500" b="10000"/>
          <a:stretch/>
        </p:blipFill>
        <p:spPr>
          <a:xfrm>
            <a:off x="487680" y="1311240"/>
            <a:ext cx="4084320" cy="3551584"/>
          </a:xfrm>
          <a:prstGeom prst="rect">
            <a:avLst/>
          </a:prstGeom>
        </p:spPr>
      </p:pic>
      <p:pic>
        <p:nvPicPr>
          <p:cNvPr id="10" name="T0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38800" y="1248310"/>
            <a:ext cx="3200400" cy="2790290"/>
          </a:xfrm>
          <a:prstGeom prst="rect">
            <a:avLst/>
          </a:prstGeom>
        </p:spPr>
      </p:pic>
      <p:pic>
        <p:nvPicPr>
          <p:cNvPr id="11" name="V00zoom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62600" y="4144770"/>
            <a:ext cx="3291840" cy="271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3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defRPr/>
            </a:pPr>
            <a:fld id="{B6B0C3A2-A101-4140-91CA-E08099C3DE4E}" type="slidenum">
              <a:rPr 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3" name="Rectangle 1026"/>
          <p:cNvSpPr>
            <a:spLocks noChangeArrowheads="1"/>
          </p:cNvSpPr>
          <p:nvPr/>
        </p:nvSpPr>
        <p:spPr bwMode="auto">
          <a:xfrm>
            <a:off x="898525" y="814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endParaRPr lang="en-US" sz="2400" b="0">
              <a:solidFill>
                <a:srgbClr val="000000"/>
              </a:solidFill>
            </a:endParaRPr>
          </a:p>
        </p:txBody>
      </p:sp>
      <p:sp>
        <p:nvSpPr>
          <p:cNvPr id="5124" name="Rectangle 1033"/>
          <p:cNvSpPr>
            <a:spLocks noChangeArrowheads="1"/>
          </p:cNvSpPr>
          <p:nvPr/>
        </p:nvSpPr>
        <p:spPr bwMode="auto">
          <a:xfrm>
            <a:off x="2158880" y="104384"/>
            <a:ext cx="4943020" cy="150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ACCOMPLISHMENTS:</a:t>
            </a:r>
          </a:p>
          <a:p>
            <a:pPr algn="ctr"/>
            <a:r>
              <a:rPr lang="en-US" sz="3000" dirty="0" smtClean="0">
                <a:solidFill>
                  <a:srgbClr val="C00000"/>
                </a:solidFill>
                <a:latin typeface="Calibri"/>
              </a:rPr>
              <a:t>Comparing to Historical Data</a:t>
            </a:r>
            <a:endParaRPr lang="en-US" sz="3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endParaRPr lang="en-US" sz="3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1026"/>
          <p:cNvSpPr>
            <a:spLocks noChangeArrowheads="1"/>
          </p:cNvSpPr>
          <p:nvPr/>
        </p:nvSpPr>
        <p:spPr bwMode="auto">
          <a:xfrm>
            <a:off x="898525" y="12715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endParaRPr lang="en-US" sz="2400" b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326" y="4921984"/>
            <a:ext cx="84144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Comparing estimates of through-channel currents in St. Georges Channel from averages of shipboard ADCP from 6-8 cruises to simulation estimates of through-channel currents in same 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Qualitatively have similar features.  Quantitative features need more tuning.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Future work will include use of available synoptic data for initialization and assimilation and atmospheric forcing</a:t>
            </a:r>
            <a:endParaRPr 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4146"/>
            <a:ext cx="3017520" cy="2469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>
          <a:xfrm>
            <a:off x="3048000" y="1953187"/>
            <a:ext cx="3017520" cy="2237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/>
        </p:blipFill>
        <p:spPr>
          <a:xfrm>
            <a:off x="6050280" y="1953187"/>
            <a:ext cx="3017520" cy="22378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3048000" y="1295400"/>
            <a:ext cx="0" cy="3429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0" y="12954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Average through-channel velocity from ADCP data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34340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</a:rPr>
              <a:t>[</a:t>
            </a:r>
            <a:r>
              <a:rPr lang="en-US" sz="1400" b="0" dirty="0" err="1" smtClean="0">
                <a:latin typeface="Calibri" panose="020F0502020204030204" pitchFamily="34" charset="0"/>
              </a:rPr>
              <a:t>Cravatte</a:t>
            </a:r>
            <a:r>
              <a:rPr lang="en-US" sz="1400" b="0" dirty="0" smtClean="0">
                <a:latin typeface="Calibri" panose="020F0502020204030204" pitchFamily="34" charset="0"/>
              </a:rPr>
              <a:t> et al. 2011 </a:t>
            </a:r>
            <a:r>
              <a:rPr lang="en-US" sz="1400" b="0" dirty="0" err="1" smtClean="0">
                <a:latin typeface="Calibri" panose="020F0502020204030204" pitchFamily="34" charset="0"/>
              </a:rPr>
              <a:t>Prog</a:t>
            </a:r>
            <a:r>
              <a:rPr lang="en-US" sz="1400" b="0" dirty="0" smtClean="0">
                <a:latin typeface="Calibri" panose="020F0502020204030204" pitchFamily="34" charset="0"/>
              </a:rPr>
              <a:t> </a:t>
            </a:r>
            <a:r>
              <a:rPr lang="en-US" sz="1400" b="0" dirty="0" err="1" smtClean="0">
                <a:latin typeface="Calibri" panose="020F0502020204030204" pitchFamily="34" charset="0"/>
              </a:rPr>
              <a:t>Oceanog</a:t>
            </a:r>
            <a:r>
              <a:rPr lang="en-US" sz="1400" b="0" dirty="0" smtClean="0">
                <a:latin typeface="Calibri" panose="020F0502020204030204" pitchFamily="34" charset="0"/>
              </a:rPr>
              <a:t>.]</a:t>
            </a:r>
            <a:endParaRPr lang="en-US" sz="1400" b="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1459468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MSEAS PE through-channel velocities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84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2375</TotalTime>
  <Words>239</Words>
  <Application>Microsoft Office PowerPoint</Application>
  <PresentationFormat>On-screen Show (4:3)</PresentationFormat>
  <Paragraphs>38</Paragraphs>
  <Slides>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pierrel@mit.edu</dc:creator>
  <cp:lastModifiedBy>Pat</cp:lastModifiedBy>
  <cp:revision>188</cp:revision>
  <cp:lastPrinted>2000-06-29T15:30:22Z</cp:lastPrinted>
  <dcterms:created xsi:type="dcterms:W3CDTF">1997-08-21T12:21:46Z</dcterms:created>
  <dcterms:modified xsi:type="dcterms:W3CDTF">2017-04-19T15:33:16Z</dcterms:modified>
</cp:coreProperties>
</file>