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2" r:id="rId3"/>
  </p:sldMasterIdLst>
  <p:notesMasterIdLst>
    <p:notesMasterId r:id="rId9"/>
  </p:notesMasterIdLst>
  <p:handoutMasterIdLst>
    <p:handoutMasterId r:id="rId10"/>
  </p:handoutMasterIdLst>
  <p:sldIdLst>
    <p:sldId id="321" r:id="rId4"/>
    <p:sldId id="323" r:id="rId5"/>
    <p:sldId id="322" r:id="rId6"/>
    <p:sldId id="325" r:id="rId7"/>
    <p:sldId id="324" r:id="rId8"/>
  </p:sldIdLst>
  <p:sldSz cx="9144000" cy="6858000" type="screen4x3"/>
  <p:notesSz cx="6934200" cy="9220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9" autoAdjust="0"/>
    <p:restoredTop sz="93963" autoAdjust="0"/>
  </p:normalViewPr>
  <p:slideViewPr>
    <p:cSldViewPr>
      <p:cViewPr varScale="1">
        <p:scale>
          <a:sx n="53" d="100"/>
          <a:sy n="53" d="100"/>
        </p:scale>
        <p:origin x="84" y="4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04" tIns="46302" rIns="92604" bIns="46302" numCol="1" anchor="t" anchorCtr="0" compatLnSpc="1">
            <a:prstTxWarp prst="textNoShape">
              <a:avLst/>
            </a:prstTxWarp>
          </a:bodyPr>
          <a:lstStyle>
            <a:lvl1pPr defTabSz="919163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9063" y="0"/>
            <a:ext cx="30051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04" tIns="46302" rIns="92604" bIns="46302" numCol="1" anchor="t" anchorCtr="0" compatLnSpc="1">
            <a:prstTxWarp prst="textNoShape">
              <a:avLst/>
            </a:prstTxWarp>
          </a:bodyPr>
          <a:lstStyle>
            <a:lvl1pPr algn="r" defTabSz="919163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91575"/>
            <a:ext cx="30051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04" tIns="46302" rIns="92604" bIns="46302" numCol="1" anchor="b" anchorCtr="0" compatLnSpc="1">
            <a:prstTxWarp prst="textNoShape">
              <a:avLst/>
            </a:prstTxWarp>
          </a:bodyPr>
          <a:lstStyle>
            <a:lvl1pPr defTabSz="919163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63" y="8791575"/>
            <a:ext cx="30051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04" tIns="46302" rIns="92604" bIns="46302" numCol="1" anchor="b" anchorCtr="0" compatLnSpc="1">
            <a:prstTxWarp prst="textNoShape">
              <a:avLst/>
            </a:prstTxWarp>
          </a:bodyPr>
          <a:lstStyle>
            <a:lvl1pPr algn="r" defTabSz="919163">
              <a:defRPr sz="1200" smtClean="0"/>
            </a:lvl1pPr>
          </a:lstStyle>
          <a:p>
            <a:pPr>
              <a:defRPr/>
            </a:pPr>
            <a:fld id="{1F3D7E74-73C2-4799-BD8E-048BFA1902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7697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84536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6338" y="688975"/>
            <a:ext cx="4584700" cy="34385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357688"/>
            <a:ext cx="5086350" cy="42052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604" tIns="46302" rIns="92604" bIns="46302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42666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eaLnBrk="1" hangingPunct="1">
              <a:defRPr/>
            </a:pPr>
            <a:fld id="{50557705-2E8C-4C1C-AC76-14A6A35669BA}" type="slidenum">
              <a:rPr lang="en-US" sz="1200" b="0" smtClean="0">
                <a:solidFill>
                  <a:prstClr val="black"/>
                </a:solidFill>
                <a:latin typeface="Arial" charset="0"/>
              </a:rPr>
              <a:pPr algn="r" eaLnBrk="1" hangingPunct="1">
                <a:defRPr/>
              </a:pPr>
              <a:t>2</a:t>
            </a:fld>
            <a:endParaRPr lang="en-US" sz="1200" b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741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6338" y="688975"/>
            <a:ext cx="4584700" cy="34385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357688"/>
            <a:ext cx="5086350" cy="42052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604" tIns="46302" rIns="92604" bIns="46302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81060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eaLnBrk="1" hangingPunct="1">
              <a:defRPr/>
            </a:pPr>
            <a:fld id="{CBC6D963-EEF9-4026-BFA5-A14943CC3BDA}" type="slidenum">
              <a:rPr lang="en-US" sz="1200" b="0" smtClean="0">
                <a:solidFill>
                  <a:srgbClr val="000000"/>
                </a:solidFill>
                <a:latin typeface="Arial" charset="0"/>
              </a:rPr>
              <a:pPr algn="r" eaLnBrk="1" hangingPunct="1">
                <a:defRPr/>
              </a:pPr>
              <a:t>4</a:t>
            </a:fld>
            <a:endParaRPr lang="en-US" sz="1200" b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33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6338" y="688975"/>
            <a:ext cx="4584700" cy="34385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357688"/>
            <a:ext cx="5086350" cy="42052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604" tIns="46302" rIns="92604" bIns="46302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03424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B267F-FE64-48E1-8FFC-E7983D1698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6BDB0-600D-471E-9D61-BE92F54B55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35383-D287-4626-AF88-B4858D6B2F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051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22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1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6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5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4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0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32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603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7048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5" indent="0">
              <a:buNone/>
              <a:defRPr sz="2000" b="1"/>
            </a:lvl2pPr>
            <a:lvl3pPr marL="913832" indent="0">
              <a:buNone/>
              <a:defRPr sz="1800" b="1"/>
            </a:lvl3pPr>
            <a:lvl4pPr marL="1370748" indent="0">
              <a:buNone/>
              <a:defRPr sz="1600" b="1"/>
            </a:lvl4pPr>
            <a:lvl5pPr marL="1827662" indent="0">
              <a:buNone/>
              <a:defRPr sz="1600" b="1"/>
            </a:lvl5pPr>
            <a:lvl6pPr marL="2284579" indent="0">
              <a:buNone/>
              <a:defRPr sz="1600" b="1"/>
            </a:lvl6pPr>
            <a:lvl7pPr marL="2741494" indent="0">
              <a:buNone/>
              <a:defRPr sz="1600" b="1"/>
            </a:lvl7pPr>
            <a:lvl8pPr marL="3198408" indent="0">
              <a:buNone/>
              <a:defRPr sz="1600" b="1"/>
            </a:lvl8pPr>
            <a:lvl9pPr marL="365532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5" indent="0">
              <a:buNone/>
              <a:defRPr sz="2000" b="1"/>
            </a:lvl2pPr>
            <a:lvl3pPr marL="913832" indent="0">
              <a:buNone/>
              <a:defRPr sz="1800" b="1"/>
            </a:lvl3pPr>
            <a:lvl4pPr marL="1370748" indent="0">
              <a:buNone/>
              <a:defRPr sz="1600" b="1"/>
            </a:lvl4pPr>
            <a:lvl5pPr marL="1827662" indent="0">
              <a:buNone/>
              <a:defRPr sz="1600" b="1"/>
            </a:lvl5pPr>
            <a:lvl6pPr marL="2284579" indent="0">
              <a:buNone/>
              <a:defRPr sz="1600" b="1"/>
            </a:lvl6pPr>
            <a:lvl7pPr marL="2741494" indent="0">
              <a:buNone/>
              <a:defRPr sz="1600" b="1"/>
            </a:lvl7pPr>
            <a:lvl8pPr marL="3198408" indent="0">
              <a:buNone/>
              <a:defRPr sz="1600" b="1"/>
            </a:lvl8pPr>
            <a:lvl9pPr marL="365532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159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6724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6179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15" indent="0">
              <a:buNone/>
              <a:defRPr sz="1200"/>
            </a:lvl2pPr>
            <a:lvl3pPr marL="913832" indent="0">
              <a:buNone/>
              <a:defRPr sz="1000"/>
            </a:lvl3pPr>
            <a:lvl4pPr marL="1370748" indent="0">
              <a:buNone/>
              <a:defRPr sz="900"/>
            </a:lvl4pPr>
            <a:lvl5pPr marL="1827662" indent="0">
              <a:buNone/>
              <a:defRPr sz="900"/>
            </a:lvl5pPr>
            <a:lvl6pPr marL="2284579" indent="0">
              <a:buNone/>
              <a:defRPr sz="900"/>
            </a:lvl6pPr>
            <a:lvl7pPr marL="2741494" indent="0">
              <a:buNone/>
              <a:defRPr sz="900"/>
            </a:lvl7pPr>
            <a:lvl8pPr marL="3198408" indent="0">
              <a:buNone/>
              <a:defRPr sz="900"/>
            </a:lvl8pPr>
            <a:lvl9pPr marL="365532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770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F13CF-9AE0-48F3-910F-265AB58435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15" indent="0">
              <a:buNone/>
              <a:defRPr sz="2800"/>
            </a:lvl2pPr>
            <a:lvl3pPr marL="913832" indent="0">
              <a:buNone/>
              <a:defRPr sz="2400"/>
            </a:lvl3pPr>
            <a:lvl4pPr marL="1370748" indent="0">
              <a:buNone/>
              <a:defRPr sz="2000"/>
            </a:lvl4pPr>
            <a:lvl5pPr marL="1827662" indent="0">
              <a:buNone/>
              <a:defRPr sz="2000"/>
            </a:lvl5pPr>
            <a:lvl6pPr marL="2284579" indent="0">
              <a:buNone/>
              <a:defRPr sz="2000"/>
            </a:lvl6pPr>
            <a:lvl7pPr marL="2741494" indent="0">
              <a:buNone/>
              <a:defRPr sz="2000"/>
            </a:lvl7pPr>
            <a:lvl8pPr marL="3198408" indent="0">
              <a:buNone/>
              <a:defRPr sz="2000"/>
            </a:lvl8pPr>
            <a:lvl9pPr marL="365532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15" indent="0">
              <a:buNone/>
              <a:defRPr sz="1200"/>
            </a:lvl2pPr>
            <a:lvl3pPr marL="913832" indent="0">
              <a:buNone/>
              <a:defRPr sz="1000"/>
            </a:lvl3pPr>
            <a:lvl4pPr marL="1370748" indent="0">
              <a:buNone/>
              <a:defRPr sz="900"/>
            </a:lvl4pPr>
            <a:lvl5pPr marL="1827662" indent="0">
              <a:buNone/>
              <a:defRPr sz="900"/>
            </a:lvl5pPr>
            <a:lvl6pPr marL="2284579" indent="0">
              <a:buNone/>
              <a:defRPr sz="900"/>
            </a:lvl6pPr>
            <a:lvl7pPr marL="2741494" indent="0">
              <a:buNone/>
              <a:defRPr sz="900"/>
            </a:lvl7pPr>
            <a:lvl8pPr marL="3198408" indent="0">
              <a:buNone/>
              <a:defRPr sz="900"/>
            </a:lvl8pPr>
            <a:lvl9pPr marL="365532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242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4221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6824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597" indent="0" algn="ctr">
              <a:buNone/>
              <a:defRPr/>
            </a:lvl2pPr>
            <a:lvl3pPr marL="829194" indent="0" algn="ctr">
              <a:buNone/>
              <a:defRPr/>
            </a:lvl3pPr>
            <a:lvl4pPr marL="1243791" indent="0" algn="ctr">
              <a:buNone/>
              <a:defRPr/>
            </a:lvl4pPr>
            <a:lvl5pPr marL="1658388" indent="0" algn="ctr">
              <a:buNone/>
              <a:defRPr/>
            </a:lvl5pPr>
            <a:lvl6pPr marL="2072986" indent="0" algn="ctr">
              <a:buNone/>
              <a:defRPr/>
            </a:lvl6pPr>
            <a:lvl7pPr marL="2487583" indent="0" algn="ctr">
              <a:buNone/>
              <a:defRPr/>
            </a:lvl7pPr>
            <a:lvl8pPr marL="2902180" indent="0" algn="ctr">
              <a:buNone/>
              <a:defRPr/>
            </a:lvl8pPr>
            <a:lvl9pPr marL="331677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564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1055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66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597" indent="0">
              <a:buNone/>
              <a:defRPr sz="1600"/>
            </a:lvl2pPr>
            <a:lvl3pPr marL="829194" indent="0">
              <a:buNone/>
              <a:defRPr sz="1500"/>
            </a:lvl3pPr>
            <a:lvl4pPr marL="1243791" indent="0">
              <a:buNone/>
              <a:defRPr sz="1300"/>
            </a:lvl4pPr>
            <a:lvl5pPr marL="1658388" indent="0">
              <a:buNone/>
              <a:defRPr sz="1300"/>
            </a:lvl5pPr>
            <a:lvl6pPr marL="2072986" indent="0">
              <a:buNone/>
              <a:defRPr sz="1300"/>
            </a:lvl6pPr>
            <a:lvl7pPr marL="2487583" indent="0">
              <a:buNone/>
              <a:defRPr sz="1300"/>
            </a:lvl7pPr>
            <a:lvl8pPr marL="2902180" indent="0">
              <a:buNone/>
              <a:defRPr sz="1300"/>
            </a:lvl8pPr>
            <a:lvl9pPr marL="3316777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8132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641" y="1267337"/>
            <a:ext cx="4217760" cy="495844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6640" y="1267337"/>
            <a:ext cx="4219200" cy="495844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188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2" y="275073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597" indent="0">
              <a:buNone/>
              <a:defRPr sz="1800" b="1"/>
            </a:lvl2pPr>
            <a:lvl3pPr marL="829194" indent="0">
              <a:buNone/>
              <a:defRPr sz="1600" b="1"/>
            </a:lvl3pPr>
            <a:lvl4pPr marL="1243791" indent="0">
              <a:buNone/>
              <a:defRPr sz="1500" b="1"/>
            </a:lvl4pPr>
            <a:lvl5pPr marL="1658388" indent="0">
              <a:buNone/>
              <a:defRPr sz="1500" b="1"/>
            </a:lvl5pPr>
            <a:lvl6pPr marL="2072986" indent="0">
              <a:buNone/>
              <a:defRPr sz="1500" b="1"/>
            </a:lvl6pPr>
            <a:lvl7pPr marL="2487583" indent="0">
              <a:buNone/>
              <a:defRPr sz="1500" b="1"/>
            </a:lvl7pPr>
            <a:lvl8pPr marL="2902180" indent="0">
              <a:buNone/>
              <a:defRPr sz="1500" b="1"/>
            </a:lvl8pPr>
            <a:lvl9pPr marL="3316777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597" indent="0">
              <a:buNone/>
              <a:defRPr sz="1800" b="1"/>
            </a:lvl2pPr>
            <a:lvl3pPr marL="829194" indent="0">
              <a:buNone/>
              <a:defRPr sz="1600" b="1"/>
            </a:lvl3pPr>
            <a:lvl4pPr marL="1243791" indent="0">
              <a:buNone/>
              <a:defRPr sz="1500" b="1"/>
            </a:lvl4pPr>
            <a:lvl5pPr marL="1658388" indent="0">
              <a:buNone/>
              <a:defRPr sz="1500" b="1"/>
            </a:lvl5pPr>
            <a:lvl6pPr marL="2072986" indent="0">
              <a:buNone/>
              <a:defRPr sz="1500" b="1"/>
            </a:lvl6pPr>
            <a:lvl7pPr marL="2487583" indent="0">
              <a:buNone/>
              <a:defRPr sz="1500" b="1"/>
            </a:lvl7pPr>
            <a:lvl8pPr marL="2902180" indent="0">
              <a:buNone/>
              <a:defRPr sz="1500" b="1"/>
            </a:lvl8pPr>
            <a:lvl9pPr marL="3316777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6493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914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58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C402E-D2D9-41C7-9AC1-F4ADF2FD48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4" y="273632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4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597" indent="0">
              <a:buNone/>
              <a:defRPr sz="1100"/>
            </a:lvl2pPr>
            <a:lvl3pPr marL="829194" indent="0">
              <a:buNone/>
              <a:defRPr sz="900"/>
            </a:lvl3pPr>
            <a:lvl4pPr marL="1243791" indent="0">
              <a:buNone/>
              <a:defRPr sz="800"/>
            </a:lvl4pPr>
            <a:lvl5pPr marL="1658388" indent="0">
              <a:buNone/>
              <a:defRPr sz="800"/>
            </a:lvl5pPr>
            <a:lvl6pPr marL="2072986" indent="0">
              <a:buNone/>
              <a:defRPr sz="800"/>
            </a:lvl6pPr>
            <a:lvl7pPr marL="2487583" indent="0">
              <a:buNone/>
              <a:defRPr sz="800"/>
            </a:lvl7pPr>
            <a:lvl8pPr marL="2902180" indent="0">
              <a:buNone/>
              <a:defRPr sz="800"/>
            </a:lvl8pPr>
            <a:lvl9pPr marL="3316777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39824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4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4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597" indent="0">
              <a:buNone/>
              <a:defRPr sz="2500"/>
            </a:lvl2pPr>
            <a:lvl3pPr marL="829194" indent="0">
              <a:buNone/>
              <a:defRPr sz="2200"/>
            </a:lvl3pPr>
            <a:lvl4pPr marL="1243791" indent="0">
              <a:buNone/>
              <a:defRPr sz="1800"/>
            </a:lvl4pPr>
            <a:lvl5pPr marL="1658388" indent="0">
              <a:buNone/>
              <a:defRPr sz="1800"/>
            </a:lvl5pPr>
            <a:lvl6pPr marL="2072986" indent="0">
              <a:buNone/>
              <a:defRPr sz="1800"/>
            </a:lvl6pPr>
            <a:lvl7pPr marL="2487583" indent="0">
              <a:buNone/>
              <a:defRPr sz="1800"/>
            </a:lvl7pPr>
            <a:lvl8pPr marL="2902180" indent="0">
              <a:buNone/>
              <a:defRPr sz="1800"/>
            </a:lvl8pPr>
            <a:lvl9pPr marL="3316777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4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597" indent="0">
              <a:buNone/>
              <a:defRPr sz="1100"/>
            </a:lvl2pPr>
            <a:lvl3pPr marL="829194" indent="0">
              <a:buNone/>
              <a:defRPr sz="900"/>
            </a:lvl3pPr>
            <a:lvl4pPr marL="1243791" indent="0">
              <a:buNone/>
              <a:defRPr sz="800"/>
            </a:lvl4pPr>
            <a:lvl5pPr marL="1658388" indent="0">
              <a:buNone/>
              <a:defRPr sz="800"/>
            </a:lvl5pPr>
            <a:lvl6pPr marL="2072986" indent="0">
              <a:buNone/>
              <a:defRPr sz="800"/>
            </a:lvl6pPr>
            <a:lvl7pPr marL="2487583" indent="0">
              <a:buNone/>
              <a:defRPr sz="800"/>
            </a:lvl7pPr>
            <a:lvl8pPr marL="2902180" indent="0">
              <a:buNone/>
              <a:defRPr sz="800"/>
            </a:lvl8pPr>
            <a:lvl9pPr marL="3316777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8617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7328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3120" y="46088"/>
            <a:ext cx="2142720" cy="617968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640" y="46088"/>
            <a:ext cx="6294240" cy="61796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40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AED7F-4AA2-45D4-ACD9-061C1EFA30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7F327-D482-439D-8A20-527D3475C3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A0420-B6D9-466A-823E-E1FAAC357E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D2E3B-4410-472C-BCCA-E420A9474B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DF997-3DE3-4122-8D53-9BB988D0FD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59E8F-50C2-41AD-8AFD-7A9DA3B5C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 smtClean="0"/>
            </a:lvl1pPr>
          </a:lstStyle>
          <a:p>
            <a:pPr>
              <a:defRPr/>
            </a:pPr>
            <a:fld id="{E545E0FF-F819-4C32-AB89-2D187A5B4A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1" y="990600"/>
            <a:ext cx="9144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6200"/>
            <a:ext cx="165886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153400" y="11334"/>
            <a:ext cx="914400" cy="903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222250" indent="-22225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576263" indent="-23971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919163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262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1604963" indent="-228600" algn="l" rtl="0" eaLnBrk="0" fontAlgn="base" hangingPunct="0">
        <a:spcBef>
          <a:spcPct val="20000"/>
        </a:spcBef>
        <a:spcAft>
          <a:spcPct val="0"/>
        </a:spcAft>
        <a:buChar char="o"/>
        <a:defRPr sz="1600">
          <a:solidFill>
            <a:schemeClr val="tx1"/>
          </a:solidFill>
          <a:latin typeface="+mn-lt"/>
        </a:defRPr>
      </a:lvl5pPr>
      <a:lvl6pPr marL="2062163" indent="-228600" algn="l" rtl="0" eaLnBrk="0" fontAlgn="base" hangingPunct="0">
        <a:spcBef>
          <a:spcPct val="20000"/>
        </a:spcBef>
        <a:spcAft>
          <a:spcPct val="0"/>
        </a:spcAft>
        <a:buChar char="o"/>
        <a:defRPr sz="1600">
          <a:solidFill>
            <a:schemeClr val="tx1"/>
          </a:solidFill>
          <a:latin typeface="+mn-lt"/>
        </a:defRPr>
      </a:lvl6pPr>
      <a:lvl7pPr marL="2519363" indent="-228600" algn="l" rtl="0" eaLnBrk="0" fontAlgn="base" hangingPunct="0">
        <a:spcBef>
          <a:spcPct val="20000"/>
        </a:spcBef>
        <a:spcAft>
          <a:spcPct val="0"/>
        </a:spcAft>
        <a:buChar char="o"/>
        <a:defRPr sz="1600">
          <a:solidFill>
            <a:schemeClr val="tx1"/>
          </a:solidFill>
          <a:latin typeface="+mn-lt"/>
        </a:defRPr>
      </a:lvl7pPr>
      <a:lvl8pPr marL="2976563" indent="-228600" algn="l" rtl="0" eaLnBrk="0" fontAlgn="base" hangingPunct="0">
        <a:spcBef>
          <a:spcPct val="20000"/>
        </a:spcBef>
        <a:spcAft>
          <a:spcPct val="0"/>
        </a:spcAft>
        <a:buChar char="o"/>
        <a:defRPr sz="1600">
          <a:solidFill>
            <a:schemeClr val="tx1"/>
          </a:solidFill>
          <a:latin typeface="+mn-lt"/>
        </a:defRPr>
      </a:lvl8pPr>
      <a:lvl9pPr marL="3433763" indent="-228600" algn="l" rtl="0" eaLnBrk="0" fontAlgn="base" hangingPunct="0">
        <a:spcBef>
          <a:spcPct val="20000"/>
        </a:spcBef>
        <a:spcAft>
          <a:spcPct val="0"/>
        </a:spcAft>
        <a:buChar char="o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80" tIns="45692" rIns="91380" bIns="4569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380" tIns="45692" rIns="91380" bIns="4569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380" tIns="45692" rIns="91380" bIns="4569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32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3832" fontAlgn="auto">
                <a:spcBef>
                  <a:spcPts val="0"/>
                </a:spcBef>
                <a:spcAft>
                  <a:spcPts val="0"/>
                </a:spcAft>
              </a:pPr>
              <a:t>4/17/2018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380" tIns="45692" rIns="91380" bIns="4569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32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380" tIns="45692" rIns="91380" bIns="4569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32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3832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3871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383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86" indent="-342686" algn="l" defTabSz="91383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488" indent="-285571" algn="l" defTabSz="91383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92" indent="-228459" algn="l" defTabSz="91383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06" indent="-228459" algn="l" defTabSz="91383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21" indent="-228459" algn="l" defTabSz="91383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36" indent="-228459" algn="l" defTabSz="9138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952" indent="-228459" algn="l" defTabSz="9138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68" indent="-228459" algn="l" defTabSz="9138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783" indent="-228459" algn="l" defTabSz="9138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5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32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48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62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79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94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08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25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9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56160" y="46086"/>
            <a:ext cx="7132320" cy="806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title text format</a:t>
            </a:r>
          </a:p>
        </p:txBody>
      </p:sp>
      <p:sp>
        <p:nvSpPr>
          <p:cNvPr id="8939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0640" y="1267337"/>
            <a:ext cx="8575200" cy="4958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the outline text format</a:t>
            </a:r>
          </a:p>
          <a:p>
            <a:pPr lvl="1"/>
            <a:r>
              <a:rPr lang="en-GB" dirty="0" smtClean="0"/>
              <a:t>Second Outline Level</a:t>
            </a:r>
          </a:p>
          <a:p>
            <a:pPr lvl="2"/>
            <a:r>
              <a:rPr lang="en-GB" dirty="0" smtClean="0"/>
              <a:t>Third Outline Level</a:t>
            </a:r>
          </a:p>
          <a:p>
            <a:pPr lvl="3"/>
            <a:r>
              <a:rPr lang="en-GB" dirty="0" smtClean="0"/>
              <a:t>Fourth Outline Level</a:t>
            </a:r>
          </a:p>
          <a:p>
            <a:pPr lvl="4"/>
            <a:r>
              <a:rPr lang="en-GB" dirty="0" smtClean="0"/>
              <a:t>Fifth Outline Level</a:t>
            </a:r>
          </a:p>
          <a:p>
            <a:pPr lvl="4"/>
            <a:r>
              <a:rPr lang="en-GB" dirty="0" smtClean="0"/>
              <a:t>Sixth Outline Level</a:t>
            </a:r>
          </a:p>
          <a:p>
            <a:pPr lvl="4"/>
            <a:r>
              <a:rPr lang="en-GB" dirty="0" smtClean="0"/>
              <a:t>Seventh Outline Level</a:t>
            </a:r>
          </a:p>
          <a:p>
            <a:pPr lvl="4"/>
            <a:r>
              <a:rPr lang="en-GB" dirty="0" smtClean="0"/>
              <a:t>Eighth Outline Level</a:t>
            </a:r>
          </a:p>
          <a:p>
            <a:pPr lvl="4"/>
            <a:r>
              <a:rPr lang="en-GB" dirty="0" smtClean="0"/>
              <a:t>Ninth Outline Level</a:t>
            </a:r>
          </a:p>
        </p:txBody>
      </p:sp>
      <p:sp>
        <p:nvSpPr>
          <p:cNvPr id="893957" name="Text Box 5"/>
          <p:cNvSpPr txBox="1">
            <a:spLocks noChangeArrowheads="1"/>
          </p:cNvSpPr>
          <p:nvPr userDrawn="1"/>
        </p:nvSpPr>
        <p:spPr bwMode="auto">
          <a:xfrm>
            <a:off x="8310694" y="6582932"/>
            <a:ext cx="824671" cy="252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885" tIns="41442" rIns="82885" bIns="41442">
            <a:spAutoFit/>
          </a:bodyPr>
          <a:lstStyle/>
          <a:p>
            <a:pPr algn="r" defTabSz="827755"/>
            <a:r>
              <a:rPr lang="en-US" sz="1100" b="0" dirty="0">
                <a:solidFill>
                  <a:srgbClr val="3333CC"/>
                </a:solidFill>
              </a:rPr>
              <a:t>PFJL- MIT</a:t>
            </a:r>
          </a:p>
        </p:txBody>
      </p:sp>
    </p:spTree>
    <p:extLst>
      <p:ext uri="{BB962C8B-B14F-4D97-AF65-F5344CB8AC3E}">
        <p14:creationId xmlns:p14="http://schemas.microsoft.com/office/powerpoint/2010/main" val="1313153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07399" rtl="0" fontAlgn="base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2"/>
        <a:defRPr sz="2900" b="1">
          <a:solidFill>
            <a:srgbClr val="A50021"/>
          </a:solidFill>
          <a:latin typeface="+mj-lt"/>
          <a:ea typeface="+mj-ea"/>
          <a:cs typeface="+mj-cs"/>
        </a:defRPr>
      </a:lvl1pPr>
      <a:lvl2pPr algn="ctr" defTabSz="407399" rtl="0" fontAlgn="base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2"/>
        <a:defRPr sz="2900" b="1">
          <a:solidFill>
            <a:srgbClr val="A50021"/>
          </a:solidFill>
          <a:latin typeface="Arial" charset="0"/>
        </a:defRPr>
      </a:lvl2pPr>
      <a:lvl3pPr algn="ctr" defTabSz="407399" rtl="0" fontAlgn="base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2"/>
        <a:defRPr sz="2900" b="1">
          <a:solidFill>
            <a:srgbClr val="A50021"/>
          </a:solidFill>
          <a:latin typeface="Arial" charset="0"/>
        </a:defRPr>
      </a:lvl3pPr>
      <a:lvl4pPr algn="ctr" defTabSz="407399" rtl="0" fontAlgn="base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2"/>
        <a:defRPr sz="2900" b="1">
          <a:solidFill>
            <a:srgbClr val="A50021"/>
          </a:solidFill>
          <a:latin typeface="Arial" charset="0"/>
        </a:defRPr>
      </a:lvl4pPr>
      <a:lvl5pPr algn="ctr" defTabSz="407399" rtl="0" fontAlgn="base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2"/>
        <a:defRPr sz="2900" b="1">
          <a:solidFill>
            <a:srgbClr val="A50021"/>
          </a:solidFill>
          <a:latin typeface="Arial" charset="0"/>
        </a:defRPr>
      </a:lvl5pPr>
      <a:lvl6pPr marL="414597" algn="ctr" defTabSz="407399" rtl="0" fontAlgn="base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2"/>
        <a:defRPr sz="2900" b="1">
          <a:solidFill>
            <a:srgbClr val="A50021"/>
          </a:solidFill>
          <a:latin typeface="Arial" charset="0"/>
        </a:defRPr>
      </a:lvl6pPr>
      <a:lvl7pPr marL="829194" algn="ctr" defTabSz="407399" rtl="0" fontAlgn="base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2"/>
        <a:defRPr sz="2900" b="1">
          <a:solidFill>
            <a:srgbClr val="A50021"/>
          </a:solidFill>
          <a:latin typeface="Arial" charset="0"/>
        </a:defRPr>
      </a:lvl7pPr>
      <a:lvl8pPr marL="1243791" algn="ctr" defTabSz="407399" rtl="0" fontAlgn="base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2"/>
        <a:defRPr sz="2900" b="1">
          <a:solidFill>
            <a:srgbClr val="A50021"/>
          </a:solidFill>
          <a:latin typeface="Arial" charset="0"/>
        </a:defRPr>
      </a:lvl8pPr>
      <a:lvl9pPr marL="1658388" algn="ctr" defTabSz="407399" rtl="0" fontAlgn="base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2"/>
        <a:defRPr sz="2900" b="1">
          <a:solidFill>
            <a:srgbClr val="A50021"/>
          </a:solidFill>
          <a:latin typeface="Arial" charset="0"/>
        </a:defRPr>
      </a:lvl9pPr>
    </p:titleStyle>
    <p:bodyStyle>
      <a:lvl1pPr marL="417476" indent="-417476" algn="l" defTabSz="407399" rtl="0" fontAlgn="base">
        <a:spcBef>
          <a:spcPct val="40000"/>
        </a:spcBef>
        <a:spcAft>
          <a:spcPct val="0"/>
        </a:spcAft>
        <a:buClr>
          <a:srgbClr val="000000"/>
        </a:buClr>
        <a:buFont typeface="Wingdings" pitchFamily="2" charset="2"/>
        <a:buChar char="v"/>
        <a:defRPr sz="2500">
          <a:solidFill>
            <a:srgbClr val="000000"/>
          </a:solidFill>
          <a:latin typeface="+mn-lt"/>
          <a:ea typeface="+mn-ea"/>
          <a:cs typeface="+mn-cs"/>
        </a:defRPr>
      </a:lvl1pPr>
      <a:lvl2pPr marL="781689" indent="-259124" algn="l" defTabSz="407399" rtl="0" fontAlgn="base">
        <a:spcBef>
          <a:spcPct val="40000"/>
        </a:spcBef>
        <a:spcAft>
          <a:spcPct val="0"/>
        </a:spcAft>
        <a:buClr>
          <a:srgbClr val="000000"/>
        </a:buClr>
        <a:buChar char="–"/>
        <a:defRPr sz="2200">
          <a:solidFill>
            <a:srgbClr val="000000"/>
          </a:solidFill>
          <a:latin typeface="+mn-lt"/>
        </a:defRPr>
      </a:lvl2pPr>
      <a:lvl3pPr marL="1174691" indent="-195783" algn="l" defTabSz="407399" rtl="0" fontAlgn="base">
        <a:spcBef>
          <a:spcPct val="40000"/>
        </a:spcBef>
        <a:spcAft>
          <a:spcPct val="0"/>
        </a:spcAft>
        <a:buClr>
          <a:srgbClr val="000000"/>
        </a:buClr>
        <a:buChar char="•"/>
        <a:defRPr sz="1800">
          <a:solidFill>
            <a:srgbClr val="000000"/>
          </a:solidFill>
          <a:latin typeface="+mn-lt"/>
        </a:defRPr>
      </a:lvl3pPr>
      <a:lvl4pPr marL="1566256" indent="-195783" algn="l" defTabSz="407399" rtl="0" fontAlgn="base">
        <a:spcBef>
          <a:spcPct val="40000"/>
        </a:spcBef>
        <a:spcAft>
          <a:spcPct val="0"/>
        </a:spcAft>
        <a:buClr>
          <a:srgbClr val="000000"/>
        </a:buClr>
        <a:buChar char="•"/>
        <a:defRPr>
          <a:solidFill>
            <a:srgbClr val="000000"/>
          </a:solidFill>
          <a:latin typeface="+mn-lt"/>
        </a:defRPr>
      </a:lvl4pPr>
      <a:lvl5pPr marL="1957820" indent="-195783" algn="l" defTabSz="407399" rtl="0" fontAlgn="base">
        <a:spcBef>
          <a:spcPct val="40000"/>
        </a:spcBef>
        <a:spcAft>
          <a:spcPct val="0"/>
        </a:spcAft>
        <a:buClr>
          <a:srgbClr val="000000"/>
        </a:buClr>
        <a:buChar char="•"/>
        <a:defRPr sz="1500">
          <a:solidFill>
            <a:srgbClr val="000000"/>
          </a:solidFill>
          <a:latin typeface="+mn-lt"/>
        </a:defRPr>
      </a:lvl5pPr>
      <a:lvl6pPr marL="2372417" indent="-195783" algn="l" defTabSz="407399" rtl="0" fontAlgn="base">
        <a:spcBef>
          <a:spcPct val="40000"/>
        </a:spcBef>
        <a:spcAft>
          <a:spcPct val="0"/>
        </a:spcAft>
        <a:buClr>
          <a:srgbClr val="000000"/>
        </a:buClr>
        <a:buChar char="•"/>
        <a:defRPr sz="1500">
          <a:solidFill>
            <a:srgbClr val="000000"/>
          </a:solidFill>
          <a:latin typeface="+mn-lt"/>
        </a:defRPr>
      </a:lvl6pPr>
      <a:lvl7pPr marL="2787014" indent="-195783" algn="l" defTabSz="407399" rtl="0" fontAlgn="base">
        <a:spcBef>
          <a:spcPct val="40000"/>
        </a:spcBef>
        <a:spcAft>
          <a:spcPct val="0"/>
        </a:spcAft>
        <a:buClr>
          <a:srgbClr val="000000"/>
        </a:buClr>
        <a:buChar char="•"/>
        <a:defRPr sz="1500">
          <a:solidFill>
            <a:srgbClr val="000000"/>
          </a:solidFill>
          <a:latin typeface="+mn-lt"/>
        </a:defRPr>
      </a:lvl7pPr>
      <a:lvl8pPr marL="3201611" indent="-195783" algn="l" defTabSz="407399" rtl="0" fontAlgn="base">
        <a:spcBef>
          <a:spcPct val="40000"/>
        </a:spcBef>
        <a:spcAft>
          <a:spcPct val="0"/>
        </a:spcAft>
        <a:buClr>
          <a:srgbClr val="000000"/>
        </a:buClr>
        <a:buChar char="•"/>
        <a:defRPr sz="1500">
          <a:solidFill>
            <a:srgbClr val="000000"/>
          </a:solidFill>
          <a:latin typeface="+mn-lt"/>
        </a:defRPr>
      </a:lvl8pPr>
      <a:lvl9pPr marL="3616208" indent="-195783" algn="l" defTabSz="407399" rtl="0" fontAlgn="base">
        <a:spcBef>
          <a:spcPct val="40000"/>
        </a:spcBef>
        <a:spcAft>
          <a:spcPct val="0"/>
        </a:spcAft>
        <a:buClr>
          <a:srgbClr val="000000"/>
        </a:buClr>
        <a:buChar char="•"/>
        <a:defRPr sz="15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829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597" algn="l" defTabSz="829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194" algn="l" defTabSz="829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791" algn="l" defTabSz="829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388" algn="l" defTabSz="829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2986" algn="l" defTabSz="829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7583" algn="l" defTabSz="829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2180" algn="l" defTabSz="829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6777" algn="l" defTabSz="8291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B0C3A2-A101-4140-91CA-E08099C3DE4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3" name="Rectangle 1026"/>
          <p:cNvSpPr>
            <a:spLocks noChangeArrowheads="1"/>
          </p:cNvSpPr>
          <p:nvPr/>
        </p:nvSpPr>
        <p:spPr bwMode="auto">
          <a:xfrm>
            <a:off x="898525" y="8143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4" name="Rectangle 1033"/>
          <p:cNvSpPr>
            <a:spLocks noChangeArrowheads="1"/>
          </p:cNvSpPr>
          <p:nvPr/>
        </p:nvSpPr>
        <p:spPr bwMode="auto">
          <a:xfrm>
            <a:off x="2762206" y="252333"/>
            <a:ext cx="3662990" cy="55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>
              <a:defRPr/>
            </a:pPr>
            <a:r>
              <a:rPr lang="en-US" sz="3000" dirty="0">
                <a:solidFill>
                  <a:srgbClr val="C00000"/>
                </a:solidFill>
                <a:latin typeface="Calibri"/>
              </a:rPr>
              <a:t>MIT </a:t>
            </a:r>
            <a:r>
              <a:rPr lang="en-US" sz="3000" dirty="0" smtClean="0">
                <a:solidFill>
                  <a:srgbClr val="C00000"/>
                </a:solidFill>
                <a:latin typeface="Calibri"/>
              </a:rPr>
              <a:t>MSEAS Activities </a:t>
            </a:r>
            <a:endParaRPr lang="en-US" sz="3000" dirty="0">
              <a:solidFill>
                <a:srgbClr val="C00000"/>
              </a:solidFill>
              <a:latin typeface="Calibri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3404" y="1066800"/>
            <a:ext cx="9100595" cy="5715000"/>
          </a:xfrm>
          <a:prstGeom prst="rect">
            <a:avLst/>
          </a:prstGeom>
        </p:spPr>
        <p:txBody>
          <a:bodyPr vert="horz" lIns="91380" tIns="45692" rIns="91380" bIns="45692" rtlCol="0">
            <a:normAutofit fontScale="77500" lnSpcReduction="20000"/>
          </a:bodyPr>
          <a:lstStyle>
            <a:lvl1pPr marL="342686" indent="-342686" algn="l" defTabSz="9138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488" indent="-285571" algn="l" defTabSz="9138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292" indent="-228459" algn="l" defTabSz="9138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206" indent="-228459" algn="l" defTabSz="9138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21" indent="-228459" algn="l" defTabSz="9138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036" indent="-228459" algn="l" defTabSz="9138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952" indent="-228459" algn="l" defTabSz="9138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868" indent="-228459" algn="l" defTabSz="9138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783" indent="-228459" algn="l" defTabSz="9138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686" marR="0" lvl="0" indent="-342686" algn="l" defTabSz="913832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Multi-resolution downscaling from HYCOM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(1/12</a:t>
            </a:r>
            <a:r>
              <a:rPr kumimoji="0" lang="en-US" sz="32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to high-res. Island domains </a:t>
            </a:r>
            <a:r>
              <a:rPr lang="en-US" b="0" dirty="0" smtClean="0">
                <a:solidFill>
                  <a:sysClr val="windowText" lastClr="000000"/>
                </a:solidFill>
                <a:latin typeface="Calibri"/>
              </a:rPr>
              <a:t>(e.g.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May-June 2015, May-June 2016, Jan 2017)</a:t>
            </a:r>
          </a:p>
          <a:p>
            <a:pPr marL="628650" marR="0" lvl="1" indent="-284163" algn="l" defTabSz="913832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MIT-MSEAS (hydrostatic PE, nonlinear free-surface, tides)</a:t>
            </a:r>
          </a:p>
          <a:p>
            <a:pPr marL="628650" marR="0" lvl="1" indent="-284163" algn="l" defTabSz="913832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Implicit 2-way nested telescoping and tiling modeling domains</a:t>
            </a:r>
          </a:p>
          <a:p>
            <a:pPr marL="628650" lvl="1" indent="-284163" fontAlgn="auto">
              <a:lnSpc>
                <a:spcPct val="120000"/>
              </a:lnSpc>
              <a:spcAft>
                <a:spcPts val="0"/>
              </a:spcAft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Larger domains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(1/25</a:t>
            </a:r>
            <a:r>
              <a:rPr kumimoji="0" lang="en-US" sz="2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1/75</a:t>
            </a:r>
            <a:r>
              <a:rPr kumimoji="0" lang="en-US" sz="2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provide BCs (internal tides, larger-scales, etc.) to set of finer domains</a:t>
            </a:r>
            <a:r>
              <a:rPr lang="en-US" b="0" dirty="0">
                <a:solidFill>
                  <a:sysClr val="windowText" lastClr="000000"/>
                </a:solidFill>
                <a:latin typeface="Calibri"/>
              </a:rPr>
              <a:t>: Guam (</a:t>
            </a:r>
            <a:r>
              <a:rPr lang="en-US" b="0" dirty="0" smtClean="0">
                <a:solidFill>
                  <a:sysClr val="windowText" lastClr="000000"/>
                </a:solidFill>
                <a:latin typeface="Calibri"/>
              </a:rPr>
              <a:t>1/75</a:t>
            </a:r>
            <a:r>
              <a:rPr lang="en-US" b="0" baseline="30000" dirty="0" smtClean="0">
                <a:solidFill>
                  <a:sysClr val="windowText" lastClr="000000"/>
                </a:solidFill>
                <a:latin typeface="Calibri"/>
              </a:rPr>
              <a:t>o</a:t>
            </a:r>
            <a:r>
              <a:rPr lang="en-US" b="0" dirty="0" smtClean="0">
                <a:solidFill>
                  <a:sysClr val="windowText" lastClr="000000"/>
                </a:solidFill>
                <a:latin typeface="Calibri"/>
              </a:rPr>
              <a:t>,</a:t>
            </a:r>
            <a:r>
              <a:rPr lang="en-US" b="0" dirty="0">
                <a:solidFill>
                  <a:sysClr val="windowText" lastClr="000000"/>
                </a:solidFill>
                <a:latin typeface="Calibri"/>
              </a:rPr>
              <a:t> </a:t>
            </a:r>
            <a:r>
              <a:rPr lang="en-US" b="0" dirty="0" smtClean="0">
                <a:solidFill>
                  <a:sysClr val="windowText" lastClr="000000"/>
                </a:solidFill>
                <a:latin typeface="Calibri"/>
              </a:rPr>
              <a:t>1/225</a:t>
            </a:r>
            <a:r>
              <a:rPr lang="en-US" b="0" baseline="30000" dirty="0" smtClean="0">
                <a:solidFill>
                  <a:sysClr val="windowText" lastClr="000000"/>
                </a:solidFill>
                <a:latin typeface="Calibri"/>
              </a:rPr>
              <a:t>o</a:t>
            </a:r>
            <a:r>
              <a:rPr lang="en-US" b="0" dirty="0" smtClean="0">
                <a:solidFill>
                  <a:sysClr val="windowText" lastClr="000000"/>
                </a:solidFill>
                <a:latin typeface="Calibri"/>
              </a:rPr>
              <a:t>), Palau/Yap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(1/225</a:t>
            </a:r>
            <a:r>
              <a:rPr kumimoji="0" lang="en-US" sz="2800" b="0" i="0" u="none" strike="noStrike" kern="120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), and Velasco Reef (1/675</a:t>
            </a:r>
            <a:r>
              <a:rPr kumimoji="0" lang="en-US" sz="2800" b="0" i="0" u="none" strike="noStrike" kern="120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igher-res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improved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fct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skill (Argo comparison)</a:t>
            </a:r>
          </a:p>
          <a:p>
            <a:pPr marL="342686" marR="0" lvl="0" indent="-342686" algn="l" defTabSz="913832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Studies of interactions at abrupt topography around Palau </a:t>
            </a:r>
          </a:p>
          <a:p>
            <a:pPr marL="742488" marR="0" lvl="1" indent="-285571" algn="l" defTabSz="913832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Focus: regional currents, internal tides, eddies shedding, transports </a:t>
            </a:r>
          </a:p>
          <a:p>
            <a:pPr marL="742488" marR="0" lvl="1" indent="-285571" algn="l" defTabSz="913832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Variability of internal tides (slowly-varying background effects on ITs)</a:t>
            </a:r>
          </a:p>
          <a:p>
            <a:pPr marL="742488" marR="0" lvl="1" indent="-285571" algn="l" defTabSz="913832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2D and 3D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Lagrangian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Coherent Structures and rigid/coherent sets</a:t>
            </a:r>
          </a:p>
          <a:p>
            <a:pPr marL="742488" marR="0" lvl="1" indent="-285571" algn="l" defTabSz="913832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Non-hydro. generation of solitons and gravity current interactions with tides (using our finite-element HDG code)</a:t>
            </a:r>
          </a:p>
        </p:txBody>
      </p:sp>
    </p:spTree>
    <p:extLst>
      <p:ext uri="{BB962C8B-B14F-4D97-AF65-F5344CB8AC3E}">
        <p14:creationId xmlns:p14="http://schemas.microsoft.com/office/powerpoint/2010/main" val="117233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758952"/>
            <a:ext cx="8641080" cy="60157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sz="3400" dirty="0" smtClean="0">
                <a:solidFill>
                  <a:srgbClr val="C00000"/>
                </a:solidFill>
              </a:rPr>
              <a:t>Telescoping Domains: Implicit </a:t>
            </a:r>
            <a:r>
              <a:rPr lang="en-US" sz="3400" dirty="0">
                <a:solidFill>
                  <a:srgbClr val="C00000"/>
                </a:solidFill>
              </a:rPr>
              <a:t>2-way </a:t>
            </a:r>
            <a:r>
              <a:rPr lang="en-US" sz="3400" dirty="0" smtClean="0">
                <a:solidFill>
                  <a:srgbClr val="C00000"/>
                </a:solidFill>
              </a:rPr>
              <a:t>Nesting and Tiling</a:t>
            </a:r>
            <a:endParaRPr lang="en-US" sz="3400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85687" y="455069"/>
            <a:ext cx="3579249" cy="4693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 defTabSz="913832" eaLnBrk="1" fontAlgn="auto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200" b="0" dirty="0" smtClean="0">
                <a:solidFill>
                  <a:prstClr val="black"/>
                </a:solidFill>
                <a:latin typeface="Calibri"/>
              </a:rPr>
              <a:t>(1/25</a:t>
            </a:r>
            <a:r>
              <a:rPr lang="en-US" sz="2200" b="0" baseline="30000" dirty="0" smtClean="0">
                <a:solidFill>
                  <a:prstClr val="black"/>
                </a:solidFill>
                <a:latin typeface="Calibri"/>
              </a:rPr>
              <a:t>o</a:t>
            </a:r>
            <a:r>
              <a:rPr lang="en-US" sz="2200" b="0" dirty="0" smtClean="0">
                <a:solidFill>
                  <a:prstClr val="black"/>
                </a:solidFill>
                <a:latin typeface="Calibri"/>
              </a:rPr>
              <a:t>, 1/75</a:t>
            </a:r>
            <a:r>
              <a:rPr lang="en-US" sz="2200" b="0" baseline="30000" dirty="0" smtClean="0">
                <a:solidFill>
                  <a:prstClr val="black"/>
                </a:solidFill>
                <a:latin typeface="Calibri"/>
              </a:rPr>
              <a:t>o</a:t>
            </a:r>
            <a:r>
              <a:rPr lang="en-US" sz="2200" b="0" dirty="0" smtClean="0">
                <a:solidFill>
                  <a:prstClr val="black"/>
                </a:solidFill>
                <a:latin typeface="Calibri"/>
              </a:rPr>
              <a:t>, 1/225</a:t>
            </a:r>
            <a:r>
              <a:rPr lang="en-US" sz="2200" b="0" baseline="30000" dirty="0" smtClean="0">
                <a:solidFill>
                  <a:prstClr val="black"/>
                </a:solidFill>
                <a:latin typeface="Calibri"/>
              </a:rPr>
              <a:t>o</a:t>
            </a:r>
            <a:r>
              <a:rPr lang="en-US" sz="2200" b="0" dirty="0" smtClean="0">
                <a:solidFill>
                  <a:prstClr val="black"/>
                </a:solidFill>
                <a:latin typeface="Calibri"/>
              </a:rPr>
              <a:t>, 1/675</a:t>
            </a:r>
            <a:r>
              <a:rPr lang="en-US" sz="2200" b="0" baseline="30000" dirty="0">
                <a:solidFill>
                  <a:prstClr val="black"/>
                </a:solidFill>
                <a:latin typeface="Calibri"/>
              </a:rPr>
              <a:t>o</a:t>
            </a:r>
            <a:r>
              <a:rPr lang="en-US" sz="2200" b="0" dirty="0" smtClean="0">
                <a:solidFill>
                  <a:prstClr val="black"/>
                </a:solidFill>
                <a:latin typeface="Calibri"/>
              </a:rPr>
              <a:t>)</a:t>
            </a:r>
            <a:endParaRPr lang="en-US" sz="22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4400" y="6041590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0" dirty="0">
                <a:solidFill>
                  <a:prstClr val="black"/>
                </a:solidFill>
                <a:latin typeface="Calibri"/>
              </a:rPr>
              <a:t>D1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24200" y="4191000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0" dirty="0" smtClean="0">
                <a:solidFill>
                  <a:prstClr val="black"/>
                </a:solidFill>
                <a:latin typeface="Calibri"/>
              </a:rPr>
              <a:t>D2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70448" y="3837968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0" dirty="0" smtClean="0">
                <a:solidFill>
                  <a:prstClr val="black"/>
                </a:solidFill>
                <a:latin typeface="Calibri"/>
              </a:rPr>
              <a:t>D3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49824" y="3147536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0" dirty="0" smtClean="0">
                <a:solidFill>
                  <a:prstClr val="black"/>
                </a:solidFill>
                <a:latin typeface="Calibri"/>
              </a:rPr>
              <a:t>D3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69440" y="6015335"/>
            <a:ext cx="43559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 defTabSz="913832" eaLnBrk="1" fontAlgn="auto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D1, ten D2, three D3 </a:t>
            </a:r>
            <a:r>
              <a:rPr lang="en-US" sz="2000" b="0" dirty="0">
                <a:solidFill>
                  <a:prstClr val="black"/>
                </a:solidFill>
                <a:latin typeface="Calibri"/>
              </a:rPr>
              <a:t>&amp;</a:t>
            </a:r>
            <a:r>
              <a:rPr lang="en-US" sz="2000" b="0" dirty="0" smtClean="0">
                <a:solidFill>
                  <a:prstClr val="black"/>
                </a:solidFill>
                <a:latin typeface="Calibri"/>
              </a:rPr>
              <a:t> one D4 domains </a:t>
            </a:r>
            <a:endParaRPr lang="en-US" sz="20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99048" y="3516868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0" dirty="0" smtClean="0">
                <a:solidFill>
                  <a:prstClr val="black"/>
                </a:solidFill>
                <a:latin typeface="Calibri"/>
              </a:rPr>
              <a:t>D4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05400" y="1981200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0" dirty="0" smtClean="0">
                <a:solidFill>
                  <a:prstClr val="black"/>
                </a:solidFill>
                <a:latin typeface="Calibri"/>
              </a:rPr>
              <a:t>D2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27848" y="2678668"/>
            <a:ext cx="444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0" dirty="0" smtClean="0">
                <a:solidFill>
                  <a:prstClr val="black"/>
                </a:solidFill>
                <a:latin typeface="Calibri"/>
              </a:rPr>
              <a:t>D3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97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B0C3A2-A101-4140-91CA-E08099C3DE4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3" name="Rectangle 1026"/>
          <p:cNvSpPr>
            <a:spLocks noChangeArrowheads="1"/>
          </p:cNvSpPr>
          <p:nvPr/>
        </p:nvSpPr>
        <p:spPr bwMode="auto">
          <a:xfrm>
            <a:off x="898525" y="8143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124" name="Rectangle 1033"/>
          <p:cNvSpPr>
            <a:spLocks noChangeArrowheads="1"/>
          </p:cNvSpPr>
          <p:nvPr/>
        </p:nvSpPr>
        <p:spPr bwMode="auto">
          <a:xfrm>
            <a:off x="1828800" y="0"/>
            <a:ext cx="6172200" cy="1016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MIT-MSEAS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FLEAT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Simulations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Set-up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1447800"/>
            <a:ext cx="8839200" cy="5181600"/>
          </a:xfrm>
          <a:prstGeom prst="rect">
            <a:avLst/>
          </a:prstGeom>
        </p:spPr>
        <p:txBody>
          <a:bodyPr vert="horz" lIns="91380" tIns="45692" rIns="91380" bIns="45692" rtlCol="0">
            <a:normAutofit fontScale="77500" lnSpcReduction="20000"/>
          </a:bodyPr>
          <a:lstStyle>
            <a:lvl1pPr marL="342686" indent="-342686" algn="l" defTabSz="9138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488" indent="-285571" algn="l" defTabSz="9138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292" indent="-228459" algn="l" defTabSz="9138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206" indent="-228459" algn="l" defTabSz="9138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121" indent="-228459" algn="l" defTabSz="9138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036" indent="-228459" algn="l" defTabSz="9138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9952" indent="-228459" algn="l" defTabSz="9138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6868" indent="-228459" algn="l" defTabSz="9138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3783" indent="-228459" algn="l" defTabSz="9138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686" marR="0" lvl="0" indent="-342686" algn="l" defTabSz="9138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SRMT15 Bathymetry</a:t>
            </a:r>
          </a:p>
          <a:p>
            <a:pPr marL="342686" marR="0" lvl="0" indent="-342686" algn="l" defTabSz="9138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Vertical Discretization: 70 optimized vertical levels</a:t>
            </a:r>
          </a:p>
          <a:p>
            <a:pPr marL="342686" marR="0" lvl="0" indent="-342686" algn="l" defTabSz="9138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Tidal Forcing: new, high resolution TPXO8-Atlas from OSU</a:t>
            </a:r>
          </a:p>
          <a:p>
            <a:pPr marL="742488" marR="0" lvl="1" indent="-285571" algn="l" defTabSz="9138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Reprocessed for higher resolution bathymetry &amp; quadratic bottom drag</a:t>
            </a:r>
          </a:p>
          <a:p>
            <a:pPr marL="342686" marR="0" lvl="0" indent="-342686" algn="l" defTabSz="9138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Atmos. Forcing: NCEP GFS (1/4</a:t>
            </a:r>
            <a:r>
              <a:rPr kumimoji="0" lang="en-US" sz="3100" b="0" i="0" u="none" strike="noStrike" kern="120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). </a:t>
            </a:r>
          </a:p>
          <a:p>
            <a:pPr marL="342686" marR="0" lvl="0" indent="-342686" algn="l" defTabSz="9138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1/12 HYCOM Initial and Open Boundary Conditions</a:t>
            </a:r>
          </a:p>
          <a:p>
            <a:pPr marL="742488" marR="0" lvl="1" indent="-285571" algn="l" defTabSz="9138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Velocities optimized for high resolution coasts/bathymetry [Haley et al, 2015]</a:t>
            </a:r>
          </a:p>
          <a:p>
            <a:pPr marL="742488" marR="0" lvl="1" indent="-285571" algn="l" defTabSz="9138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Acquired higher resolution (1/25</a:t>
            </a:r>
            <a:r>
              <a:rPr kumimoji="0" lang="en-US" sz="2700" b="0" i="0" u="none" strike="noStrike" kern="120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</a:t>
            </a: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HYCOM</a:t>
            </a:r>
          </a:p>
          <a:p>
            <a:pPr marL="342686" marR="0" lvl="0" indent="-342686" algn="l" defTabSz="9138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Improved nesting and tiling capabilities</a:t>
            </a:r>
          </a:p>
          <a:p>
            <a:pPr marL="742488" marR="0" lvl="1" indent="-285571" algn="l" defTabSz="9138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Allow for arbitrary number of overlapping sub-domains</a:t>
            </a:r>
          </a:p>
          <a:p>
            <a:pPr marL="342686" marR="0" lvl="0" indent="-342686" algn="l" defTabSz="9138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Ongoing</a:t>
            </a:r>
            <a:r>
              <a:rPr kumimoji="0" lang="en-US" sz="31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1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upgrades</a:t>
            </a:r>
          </a:p>
          <a:p>
            <a:pPr marL="742488" marR="0" lvl="1" indent="-285571" algn="l" defTabSz="9138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Higher resolution bathymetry/ atmospheric forcing</a:t>
            </a:r>
          </a:p>
          <a:p>
            <a:pPr marL="742488" marR="0" lvl="1" indent="-285571" algn="l" defTabSz="9138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Dynamically-Orthogonal PEs for large ensemble forecasting</a:t>
            </a:r>
          </a:p>
          <a:p>
            <a:pPr marL="742488" marR="0" lvl="1" indent="-285571" algn="l" defTabSz="9138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Increased Data Assimilation</a:t>
            </a:r>
            <a:endParaRPr kumimoji="0" lang="en-US" sz="27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686" marR="0" lvl="0" indent="-342686" algn="l" defTabSz="91383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98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5791200"/>
            <a:ext cx="87630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lvl="2" indent="-225425" defTabSz="912790" eaLnBrk="1" hangingPunct="1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Internal tides/waves introduce sharp variations in sound speed above the sound speed minimum (especially in thermocline above shallow &amp; abrupt topography)</a:t>
            </a:r>
          </a:p>
          <a:p>
            <a:pPr marL="225425" lvl="2" indent="-225425" defTabSz="912790" eaLnBrk="1" hangingPunct="1"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Little variation introduced at depths much below sound speed minimum</a:t>
            </a:r>
            <a:endParaRPr lang="en-US" sz="20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0" y="62960"/>
            <a:ext cx="9144000" cy="47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71" tIns="45638" rIns="91271" bIns="45638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5pPr>
            <a:lvl6pPr marL="456394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6pPr>
            <a:lvl7pPr marL="91279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7pPr>
            <a:lvl8pPr marL="1369186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8pPr>
            <a:lvl9pPr marL="1825580"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3000" kern="0" dirty="0" smtClean="0">
                <a:solidFill>
                  <a:srgbClr val="C00000"/>
                </a:solidFill>
                <a:latin typeface="Calibri" panose="020F0502020204030204" pitchFamily="34" charset="0"/>
              </a:rPr>
              <a:t>Vertical Structure of sound speed along 13N – Jan 2017</a:t>
            </a:r>
            <a:endParaRPr lang="en-US" sz="3000" kern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560" y="4267200"/>
            <a:ext cx="2011680" cy="1458348"/>
          </a:xfrm>
          <a:prstGeom prst="rect">
            <a:avLst/>
          </a:prstGeom>
        </p:spPr>
      </p:pic>
      <p:pic>
        <p:nvPicPr>
          <p:cNvPr id="2" name="Cs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1752" y="530352"/>
            <a:ext cx="6766560" cy="51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8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defRPr/>
            </a:pPr>
            <a:fld id="{B6B0C3A2-A101-4140-91CA-E08099C3DE4E}" type="slidenum">
              <a:rPr lang="en-US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123" name="Rectangle 1026"/>
          <p:cNvSpPr>
            <a:spLocks noChangeArrowheads="1"/>
          </p:cNvSpPr>
          <p:nvPr/>
        </p:nvSpPr>
        <p:spPr bwMode="auto">
          <a:xfrm>
            <a:off x="898525" y="8143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>
              <a:defRPr/>
            </a:pPr>
            <a:endParaRPr lang="en-US" sz="2400" b="0">
              <a:solidFill>
                <a:srgbClr val="000000"/>
              </a:solidFill>
            </a:endParaRPr>
          </a:p>
        </p:txBody>
      </p:sp>
      <p:sp>
        <p:nvSpPr>
          <p:cNvPr id="5124" name="Rectangle 1033"/>
          <p:cNvSpPr>
            <a:spLocks noChangeArrowheads="1"/>
          </p:cNvSpPr>
          <p:nvPr/>
        </p:nvSpPr>
        <p:spPr bwMode="auto">
          <a:xfrm>
            <a:off x="1963369" y="0"/>
            <a:ext cx="5351831" cy="9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>
              <a:defRPr/>
            </a:pPr>
            <a:r>
              <a:rPr lang="en-US" sz="2800" dirty="0" smtClean="0">
                <a:solidFill>
                  <a:srgbClr val="C00000"/>
                </a:solidFill>
                <a:latin typeface="Calibri"/>
              </a:rPr>
              <a:t>Simulations </a:t>
            </a:r>
            <a:r>
              <a:rPr lang="en-US" sz="2800" dirty="0">
                <a:solidFill>
                  <a:srgbClr val="C00000"/>
                </a:solidFill>
                <a:latin typeface="Calibri"/>
              </a:rPr>
              <a:t>for Acoustic Studies: Guam - 2017</a:t>
            </a:r>
            <a:endParaRPr lang="en-US" sz="28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4038600"/>
            <a:ext cx="5334000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lvl="2" indent="-225425" defTabSz="912790" eaLnBrk="1" hangingPunct="1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New </a:t>
            </a:r>
            <a:r>
              <a:rPr lang="en-US" b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hindcast</a:t>
            </a:r>
            <a:r>
              <a:rPr lang="en-US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simulations for acoustic studies of January 9-13, 2017 exercise [tiling + implicit 2-way nesting downscaled from HYCOM to 1/225</a:t>
            </a:r>
            <a:r>
              <a:rPr lang="en-US" b="0" baseline="30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o </a:t>
            </a:r>
            <a:r>
              <a:rPr lang="en-US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res.]</a:t>
            </a:r>
          </a:p>
          <a:p>
            <a:pPr marL="225425" lvl="2" indent="-225425" defTabSz="912790" eaLnBrk="1" hangingPunct="1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Vorticity: effects </a:t>
            </a:r>
            <a:r>
              <a:rPr lang="en-US" b="0" dirty="0">
                <a:solidFill>
                  <a:srgbClr val="000000"/>
                </a:solidFill>
                <a:latin typeface="Calibri" panose="020F0502020204030204" pitchFamily="34" charset="0"/>
              </a:rPr>
              <a:t>of </a:t>
            </a:r>
            <a:r>
              <a:rPr lang="en-US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ITs and eddies downstream of islands, as well as wind forcing resetting surface state  by “mixing + </a:t>
            </a:r>
            <a:r>
              <a:rPr lang="en-US" b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advecting</a:t>
            </a:r>
            <a:r>
              <a:rPr lang="en-US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of small scales”</a:t>
            </a:r>
          </a:p>
          <a:p>
            <a:pPr marL="225425" lvl="2" indent="-225425" defTabSz="912790" eaLnBrk="1" hangingPunct="1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Validated using XBT data from 2017 cruise</a:t>
            </a:r>
          </a:p>
          <a:p>
            <a:pPr marL="225425" lvl="2" indent="-225425" defTabSz="912790" eaLnBrk="1" hangingPunct="1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Fields provided to K. Heaney &amp; P. Abbot</a:t>
            </a:r>
            <a:endParaRPr lang="en-US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9308"/>
            <a:ext cx="3337560" cy="245273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6200" y="1080676"/>
            <a:ext cx="28382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 defTabSz="912790" eaLnBrk="1" hangingPunct="1">
              <a:spcAft>
                <a:spcPts val="1200"/>
              </a:spcAft>
              <a:defRPr/>
            </a:pPr>
            <a: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30m</a:t>
            </a:r>
            <a:r>
              <a:rPr lang="en-US" sz="1600" b="0" i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c</a:t>
            </a:r>
            <a: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- </a:t>
            </a:r>
            <a:r>
              <a:rPr lang="en-US" sz="1600" b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Nowcast</a:t>
            </a:r>
            <a: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8 Jan 2017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52800" y="1080754"/>
            <a:ext cx="21268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defTabSz="912790" eaLnBrk="1" hangingPunct="1">
              <a:spcAft>
                <a:spcPts val="1200"/>
              </a:spcAft>
              <a:defRPr/>
            </a:pPr>
            <a: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Forecast 13 Jan 2017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93599" y="1149834"/>
            <a:ext cx="25680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defTabSz="912790" eaLnBrk="1" hangingPunct="1">
              <a:spcAft>
                <a:spcPts val="1200"/>
              </a:spcAft>
              <a:defRPr/>
            </a:pPr>
            <a:r>
              <a:rPr lang="en-US" sz="16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Forecast - XBT Data Comp.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920" y="1419308"/>
            <a:ext cx="3337560" cy="2466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784" y="1574756"/>
            <a:ext cx="2798064" cy="2129788"/>
          </a:xfrm>
          <a:prstGeom prst="rect">
            <a:avLst/>
          </a:prstGeom>
        </p:spPr>
      </p:pic>
      <p:pic>
        <p:nvPicPr>
          <p:cNvPr id="2" name="vort_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666" r="1666"/>
          <a:stretch/>
        </p:blipFill>
        <p:spPr>
          <a:xfrm>
            <a:off x="5486400" y="4020207"/>
            <a:ext cx="3657600" cy="283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9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281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281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1962</TotalTime>
  <Words>426</Words>
  <Application>Microsoft Office PowerPoint</Application>
  <PresentationFormat>On-screen Show (4:3)</PresentationFormat>
  <Paragraphs>52</Paragraphs>
  <Slides>5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Arial</vt:lpstr>
      <vt:lpstr>Calibri</vt:lpstr>
      <vt:lpstr>StarSymbol</vt:lpstr>
      <vt:lpstr>Times New Roman</vt:lpstr>
      <vt:lpstr>Wingdings</vt:lpstr>
      <vt:lpstr>Default Design</vt:lpstr>
      <vt:lpstr>13_Office Theme</vt:lpstr>
      <vt:lpstr>3_Default Design</vt:lpstr>
      <vt:lpstr>PowerPoint Presentation</vt:lpstr>
      <vt:lpstr>Telescoping Domains: Implicit 2-way Nesting and Tiling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OUSD(A&amp;T)</dc:creator>
  <cp:lastModifiedBy>Pat</cp:lastModifiedBy>
  <cp:revision>191</cp:revision>
  <cp:lastPrinted>2000-06-29T15:30:22Z</cp:lastPrinted>
  <dcterms:created xsi:type="dcterms:W3CDTF">1997-08-21T12:21:46Z</dcterms:created>
  <dcterms:modified xsi:type="dcterms:W3CDTF">2018-04-17T05:16:54Z</dcterms:modified>
</cp:coreProperties>
</file>