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sldIdLst>
    <p:sldId id="1267" r:id="rId2"/>
    <p:sldId id="257" r:id="rId3"/>
    <p:sldId id="258" r:id="rId4"/>
    <p:sldId id="1287" r:id="rId5"/>
    <p:sldId id="1288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326" autoAdjust="0"/>
  </p:normalViewPr>
  <p:slideViewPr>
    <p:cSldViewPr snapToGrid="0">
      <p:cViewPr varScale="1">
        <p:scale>
          <a:sx n="71" d="100"/>
          <a:sy n="71" d="100"/>
        </p:scale>
        <p:origin x="269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54" d="100"/>
          <a:sy n="54" d="100"/>
        </p:scale>
        <p:origin x="2611" y="19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9328D81-B9C6-4456-80C6-EA73457C5F6E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9D49F9-5915-4AC3-AC85-516E573E8B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463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Deep (500m at least) cyclonic eddy around 25.5N and 86.5W is there already around Feb 17. It seems the surface component of this </a:t>
            </a:r>
            <a:r>
              <a:rPr lang="en-US" b="0" i="0" u="none" strike="noStrike" baseline="0" dirty="0">
                <a:solidFill>
                  <a:srgbClr val="000000"/>
                </a:solidFill>
              </a:rPr>
              <a:t>LCFE (Loop Current Frontal Eddy) is strengthened by wind event on Feb 17-19.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Stronger than usual cyclonic eddies and meanders on the western LC wall, advected on edges of LCE, feed cyclonic eddy on the </a:t>
            </a:r>
            <a:r>
              <a:rPr lang="en-US" dirty="0" err="1"/>
              <a:t>wes</a:t>
            </a:r>
            <a:r>
              <a:rPr lang="en-US" dirty="0"/>
              <a:t> </a:t>
            </a:r>
            <a:r>
              <a:rPr lang="en-US" dirty="0" err="1"/>
              <a:t>strenghtern</a:t>
            </a:r>
            <a:r>
              <a:rPr lang="en-US" dirty="0"/>
              <a:t> LC.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A large anticyclonic eddy in the Caribbean Sea off the Yucatan Channel goes through the channel in two main bursts (first Feb 26-28, then most Mar 1-4), and a third one a bit later.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With cyclonic eddy, this anticyclonic eddy forms conditions for separation, LC turns eastward.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Note another anticyclone is forming off Mexico in Caribbean Sea, hence not all lead to LCE detachment.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E4B9A8-1E64-4069-ABCB-583B2A04B8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4141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LCFE Loop Current Frontal Eddy (cyclonic eddy)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E4B9A8-1E64-4069-ABCB-583B2A04B8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8121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E4B9A8-1E64-4069-ABCB-583B2A04B8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713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F4144-234B-41FB-9BEB-6C6EB82FF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10BCB1B-20F6-4BD2-848C-0B99027F1B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C93BA0-0441-4A01-B20F-CB668EE4E6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6C02-04B5-4E8F-BCC3-42F40E4035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187C63-9A91-4B9A-8C66-E663E5DA7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233D68-1230-4941-AA99-9C0B578F3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8D69C-50AE-4DFA-A31A-A93524C4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00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4C2D19-2FFF-4C01-AE01-E78D2F6BF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7CA45D-95F4-4870-95BF-10FB95B0E7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9AE37F-1D9E-4F8D-8FB3-38B3A569C4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6C02-04B5-4E8F-BCC3-42F40E4035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382424-C25B-44E7-8164-00239513B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AD5264-4C55-4AAE-92A9-A2E7369BB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8D69C-50AE-4DFA-A31A-A93524C4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1006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9B52DD8-8DA5-4953-B9BE-D3E4C4244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D6B6BCB-3D40-4068-BD90-48243E36C2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837189-6FBF-45D4-96DD-6F466C2A99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6C02-04B5-4E8F-BCC3-42F40E4035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487DFC-C130-4523-B525-E7B10DE25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D5B657-91BE-4E14-A219-4F98F0933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8D69C-50AE-4DFA-A31A-A93524C4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87160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3C6655-CCBD-4770-B363-3D706081F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1AAE2-D196-40E3-B6E9-7320F3162B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A1F0C1-1CEF-4D77-8006-F53D18D4E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6C02-04B5-4E8F-BCC3-42F40E4035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624A21-F938-42C0-B239-DDD12F290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4503CB-258D-494A-A141-27FD0168C6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8D69C-50AE-4DFA-A31A-A93524C4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04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FAA675-45B0-4FCD-A9D7-9110722C1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1A7AE8-D8F4-4D53-BD20-3D84D1EF0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A8DD05-02ED-43D1-A71F-D88502E4FB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6C02-04B5-4E8F-BCC3-42F40E4035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CE70BF-67BA-48A1-AC5E-BA42EC5D1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434DE5-0A4E-4872-ABFF-BAEF5AA8B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8D69C-50AE-4DFA-A31A-A93524C4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861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6DB63-6A89-4A76-A178-966CC2612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30594E-A9EC-4BFB-8E2A-A1EA2E5F6F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0483AB-2AAF-48D2-B960-CA6069FD71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779048-1E85-4943-B87D-3691F73F64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6C02-04B5-4E8F-BCC3-42F40E4035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BFDA5-5EB4-41D7-BB33-558EC9D10A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653D2C-828B-4451-8775-764DF53CF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8D69C-50AE-4DFA-A31A-A93524C4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3658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7E997-04A0-4452-A72D-283BC93CD3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A5388-6754-4DA7-B08D-36620427CF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1E84C6-D408-4376-BFF8-617C78D3B7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9D4AFF-5F61-4184-9319-A5A4B82F20D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21D247-D65B-4615-B3FD-29294FB97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788467-8E38-463F-B6E7-B4415E57A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6C02-04B5-4E8F-BCC3-42F40E4035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B1DECA5-BEEB-4046-A945-64C6A35BDB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9182EB-B392-4C1A-AB15-4CE78404D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8D69C-50AE-4DFA-A31A-A93524C4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8160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07527-F02A-4B96-B278-D8198CE767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9200937-3B2B-494F-808D-65CF46A6C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6C02-04B5-4E8F-BCC3-42F40E4035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89D439-6FAD-4FEC-AB6E-3C1A1240A5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ED4B86-E40A-4B7E-B03A-509CCC1201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8D69C-50AE-4DFA-A31A-A93524C4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907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930B18-2343-4E8A-BD64-61F83E038B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6C02-04B5-4E8F-BCC3-42F40E4035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67FB9FD-6B03-4920-A5A3-4F2381B2C5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DE151D-01AD-4491-9957-6A3E62A5F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8D69C-50AE-4DFA-A31A-A93524C4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5204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0A8370-5286-491A-9052-2010AE71B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2A3435-CA9F-45E1-AEB2-8C4A7C8EC4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BFEE00-292D-484F-B4E4-D5E4B46C91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235488-F872-4AD1-B5F2-94CDF0CEA6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6C02-04B5-4E8F-BCC3-42F40E4035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A69690-A2AE-491D-9F37-B43A99D3E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75D212-4884-43D3-B40F-6474BC1DD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8D69C-50AE-4DFA-A31A-A93524C4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51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BD4DC-047E-4D99-AB32-615CDD734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D25A31-4277-4CB9-9D81-1A4F8A59CD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1669EC4-E794-4BF2-BA97-4E517E9467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8B9D9E-E2A4-40A7-9B51-499D50657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B6C02-04B5-4E8F-BCC3-42F40E4035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EBBAAC-187D-4F52-8789-730196B0C6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5EEB4E-3A52-40BC-AF1E-34BE56A14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1E8D69C-50AE-4DFA-A31A-A93524C4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447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A993EE-DC66-4C53-82A6-11E9CA173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9343E9-9999-46FC-A33C-1217882219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66B97-81AC-47D1-BA86-7D2CA01C696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B6C02-04B5-4E8F-BCC3-42F40E4035AD}" type="datetimeFigureOut">
              <a:rPr lang="en-US" smtClean="0"/>
              <a:t>2/5/2025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6DAA3F-AE36-4FC7-AF9A-756C6BBDCB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A9C542-CDAB-443A-BF35-367B2DB88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8D69C-50AE-4DFA-A31A-A93524C41E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243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.png"/><Relationship Id="rId5" Type="http://schemas.openxmlformats.org/officeDocument/2006/relationships/hyperlink" Target="https://www.horizonmarine.com/loop-current-eddies" TargetMode="External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3" Type="http://schemas.microsoft.com/office/2007/relationships/media" Target="../media/media3.mp4"/><Relationship Id="rId7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video" Target="../media/media4.mp4"/><Relationship Id="rId11" Type="http://schemas.openxmlformats.org/officeDocument/2006/relationships/image" Target="../media/image13.png"/><Relationship Id="rId5" Type="http://schemas.microsoft.com/office/2007/relationships/media" Target="../media/media4.mp4"/><Relationship Id="rId10" Type="http://schemas.openxmlformats.org/officeDocument/2006/relationships/image" Target="../media/image12.png"/><Relationship Id="rId4" Type="http://schemas.openxmlformats.org/officeDocument/2006/relationships/video" Target="../media/media3.mp4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029"/>
            <a:ext cx="12192000" cy="628825"/>
          </a:xfrm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+mn-lt"/>
              </a:rPr>
              <a:t>LCE Cardone Formation: 12Z Feb 20 to 0Z Mar 7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3284" y="999811"/>
            <a:ext cx="2640149" cy="5556739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en-US" dirty="0"/>
              <a:t>1/25°</a:t>
            </a:r>
            <a:r>
              <a:rPr lang="en-US" baseline="30000" dirty="0"/>
              <a:t> </a:t>
            </a:r>
            <a:r>
              <a:rPr lang="en-US" dirty="0"/>
              <a:t>real-time simulation</a:t>
            </a:r>
          </a:p>
          <a:p>
            <a:pPr marL="573088"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ICs downscaled from Feb 20 Mercator </a:t>
            </a:r>
            <a:r>
              <a:rPr lang="en-US" dirty="0" err="1"/>
              <a:t>Fcst</a:t>
            </a:r>
            <a:endParaRPr lang="en-US" dirty="0"/>
          </a:p>
          <a:p>
            <a:pPr marL="573088"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Corrected by available data</a:t>
            </a:r>
          </a:p>
          <a:p>
            <a:pPr marL="573088" lvl="1">
              <a:lnSpc>
                <a:spcPct val="120000"/>
              </a:lnSpc>
              <a:spcBef>
                <a:spcPts val="300"/>
              </a:spcBef>
            </a:pPr>
            <a:r>
              <a:rPr lang="en-US" dirty="0"/>
              <a:t>No DA during simulation</a:t>
            </a:r>
          </a:p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en-US" dirty="0"/>
              <a:t>Covers period of initial separation of LCE Cardone</a:t>
            </a:r>
          </a:p>
          <a:p>
            <a:pPr>
              <a:lnSpc>
                <a:spcPct val="120000"/>
              </a:lnSpc>
              <a:spcBef>
                <a:spcPts val="1600"/>
              </a:spcBef>
            </a:pPr>
            <a:r>
              <a:rPr lang="en-US" dirty="0"/>
              <a:t>Good agreement with observed March 4 separation </a:t>
            </a:r>
            <a:r>
              <a:rPr lang="en-US" sz="2400" u="sng" dirty="0">
                <a:solidFill>
                  <a:schemeClr val="accent2"/>
                </a:solidFill>
                <a:hlinkClick r:id="rId5"/>
              </a:rPr>
              <a:t>https://www.horizonmarine.com/loop-current-eddies</a:t>
            </a:r>
            <a:r>
              <a:rPr lang="en-US" sz="2400" u="sng" dirty="0">
                <a:solidFill>
                  <a:schemeClr val="accent2"/>
                </a:solidFill>
              </a:rPr>
              <a:t> </a:t>
            </a:r>
          </a:p>
        </p:txBody>
      </p:sp>
      <p:pic>
        <p:nvPicPr>
          <p:cNvPr id="4" name="Vort">
            <a:hlinkClick r:id="" action="ppaction://media"/>
            <a:extLst>
              <a:ext uri="{FF2B5EF4-FFF2-40B4-BE49-F238E27FC236}">
                <a16:creationId xmlns:a16="http://schemas.microsoft.com/office/drawing/2014/main" id="{8BC8D70E-17E5-4E6A-B0C1-D0A97B4CC8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6095" r="6190"/>
          <a:stretch/>
        </p:blipFill>
        <p:spPr>
          <a:xfrm>
            <a:off x="2783433" y="824411"/>
            <a:ext cx="9408567" cy="60335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0AE67CD-C02A-4C06-9585-57FF84C595E5}"/>
              </a:ext>
            </a:extLst>
          </p:cNvPr>
          <p:cNvSpPr txBox="1"/>
          <p:nvPr/>
        </p:nvSpPr>
        <p:spPr>
          <a:xfrm>
            <a:off x="3495447" y="390963"/>
            <a:ext cx="520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MSEAS 2m Scaled Vorticity Forecasts</a:t>
            </a:r>
          </a:p>
        </p:txBody>
      </p:sp>
    </p:spTree>
    <p:extLst>
      <p:ext uri="{BB962C8B-B14F-4D97-AF65-F5344CB8AC3E}">
        <p14:creationId xmlns:p14="http://schemas.microsoft.com/office/powerpoint/2010/main" val="3471530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819252-AFA5-465C-957C-4D34469D6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600891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+mn-lt"/>
              </a:rPr>
              <a:t>LCE Cardone Formation: 12Z Feb 20 to 0Z Mar 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09CA0E1-3756-4DC0-A32D-4CED1A552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6" y="835969"/>
            <a:ext cx="4578009" cy="29360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FA4874-1651-4F3F-A3E1-2B05DC3F46C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392" y="835970"/>
            <a:ext cx="4578008" cy="293601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4F16640-9102-4A93-8BA6-0C4C9CE4E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587" y="3921985"/>
            <a:ext cx="4578008" cy="29360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A71B5AB-304B-4FC6-B88B-0A737B7133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7392" y="3921984"/>
            <a:ext cx="4578008" cy="29360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5C50FF1-5423-40F5-A6A4-49227A201278}"/>
              </a:ext>
            </a:extLst>
          </p:cNvPr>
          <p:cNvSpPr txBox="1"/>
          <p:nvPr/>
        </p:nvSpPr>
        <p:spPr>
          <a:xfrm>
            <a:off x="104503" y="1384663"/>
            <a:ext cx="15283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Feb 20 12Z</a:t>
            </a:r>
          </a:p>
          <a:p>
            <a:r>
              <a:rPr lang="en-US" dirty="0"/>
              <a:t>LCFE forming; anticyclone east of Yucatan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029ECA7-7B1C-4D23-9861-6C1496FD4F36}"/>
              </a:ext>
            </a:extLst>
          </p:cNvPr>
          <p:cNvSpPr txBox="1"/>
          <p:nvPr/>
        </p:nvSpPr>
        <p:spPr>
          <a:xfrm>
            <a:off x="6213566" y="1384663"/>
            <a:ext cx="152835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Feb 28 18Z</a:t>
            </a:r>
          </a:p>
          <a:p>
            <a:r>
              <a:rPr lang="en-US" dirty="0"/>
              <a:t>Burst #1 of negative vorticity through YC; LCFE barrier eddy fully formed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8AC2B4-7A30-4809-B712-9EB539130362}"/>
              </a:ext>
            </a:extLst>
          </p:cNvPr>
          <p:cNvSpPr txBox="1"/>
          <p:nvPr/>
        </p:nvSpPr>
        <p:spPr>
          <a:xfrm>
            <a:off x="104503" y="4651327"/>
            <a:ext cx="152835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Mar 2 12Z</a:t>
            </a:r>
          </a:p>
          <a:p>
            <a:r>
              <a:rPr lang="en-US" dirty="0"/>
              <a:t>Burst #2 of negative vorticity through YC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7F4E7CA-9A91-4A99-A896-16DDB5832F96}"/>
              </a:ext>
            </a:extLst>
          </p:cNvPr>
          <p:cNvSpPr txBox="1"/>
          <p:nvPr/>
        </p:nvSpPr>
        <p:spPr>
          <a:xfrm>
            <a:off x="6213566" y="4651327"/>
            <a:ext cx="152835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Mar 7 0Z</a:t>
            </a:r>
          </a:p>
          <a:p>
            <a:r>
              <a:rPr lang="en-US" dirty="0"/>
              <a:t>LCE Cardone fully separated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E123256-1DA3-47A6-93F8-D3AE4FB421AE}"/>
              </a:ext>
            </a:extLst>
          </p:cNvPr>
          <p:cNvCxnSpPr>
            <a:cxnSpLocks/>
          </p:cNvCxnSpPr>
          <p:nvPr/>
        </p:nvCxnSpPr>
        <p:spPr>
          <a:xfrm>
            <a:off x="1066800" y="2789871"/>
            <a:ext cx="3091543" cy="301672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D287F4B-EDDE-4F0F-B3F9-E46D86DBBA1A}"/>
              </a:ext>
            </a:extLst>
          </p:cNvPr>
          <p:cNvCxnSpPr>
            <a:cxnSpLocks/>
          </p:cNvCxnSpPr>
          <p:nvPr/>
        </p:nvCxnSpPr>
        <p:spPr>
          <a:xfrm>
            <a:off x="1182753" y="5489231"/>
            <a:ext cx="2927429" cy="2366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0CAD650-C1F0-44B7-933C-39BC549837A4}"/>
              </a:ext>
            </a:extLst>
          </p:cNvPr>
          <p:cNvCxnSpPr>
            <a:cxnSpLocks/>
          </p:cNvCxnSpPr>
          <p:nvPr/>
        </p:nvCxnSpPr>
        <p:spPr>
          <a:xfrm>
            <a:off x="7159010" y="2348337"/>
            <a:ext cx="2986476" cy="23665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A51750A-E585-4E64-85AC-5C02E24E19FA}"/>
              </a:ext>
            </a:extLst>
          </p:cNvPr>
          <p:cNvCxnSpPr>
            <a:cxnSpLocks/>
          </p:cNvCxnSpPr>
          <p:nvPr/>
        </p:nvCxnSpPr>
        <p:spPr>
          <a:xfrm>
            <a:off x="1506586" y="1910529"/>
            <a:ext cx="2539110" cy="182781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16AF244-E8AE-433D-87AD-7B0442C356D0}"/>
              </a:ext>
            </a:extLst>
          </p:cNvPr>
          <p:cNvCxnSpPr>
            <a:cxnSpLocks/>
          </p:cNvCxnSpPr>
          <p:nvPr/>
        </p:nvCxnSpPr>
        <p:spPr>
          <a:xfrm flipV="1">
            <a:off x="7428421" y="5007324"/>
            <a:ext cx="2417975" cy="3476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F339E26E-9422-43DE-8029-BBCBB43D5F49}"/>
              </a:ext>
            </a:extLst>
          </p:cNvPr>
          <p:cNvSpPr txBox="1"/>
          <p:nvPr/>
        </p:nvSpPr>
        <p:spPr>
          <a:xfrm>
            <a:off x="3506854" y="387549"/>
            <a:ext cx="52011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C00000"/>
                </a:solidFill>
              </a:rPr>
              <a:t>MSEAS 2m Scaled Vorticity Forecasts</a:t>
            </a:r>
          </a:p>
        </p:txBody>
      </p:sp>
    </p:spTree>
    <p:extLst>
      <p:ext uri="{BB962C8B-B14F-4D97-AF65-F5344CB8AC3E}">
        <p14:creationId xmlns:p14="http://schemas.microsoft.com/office/powerpoint/2010/main" val="126234156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E015BC47-1B49-48F0-8A42-A0A68F9964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600891"/>
          </a:xfrm>
        </p:spPr>
        <p:txBody>
          <a:bodyPr>
            <a:normAutofit fontScale="90000"/>
          </a:bodyPr>
          <a:lstStyle/>
          <a:p>
            <a:pPr algn="ctr"/>
            <a:r>
              <a:rPr lang="en-US" sz="3600" dirty="0">
                <a:solidFill>
                  <a:srgbClr val="C00000"/>
                </a:solidFill>
                <a:latin typeface="+mn-lt"/>
              </a:rPr>
              <a:t>Effect of Winds on LCE Cardone Formation: Feb 20 to Mar 7, 2024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E3CA8708-8043-4B9F-9A95-62800F87E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99679"/>
            <a:ext cx="3929495" cy="259562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386BFB0-2620-4F49-B38F-212E633F52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97" y="899679"/>
            <a:ext cx="3929495" cy="25956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5DF902EB-CE5F-4726-A0C1-1A665FA620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25" y="899679"/>
            <a:ext cx="3929495" cy="2595629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BF93787-1AA5-4D6E-AAEB-339C48AD00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4996" y="3886375"/>
            <a:ext cx="3929495" cy="259562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DFC156F-007C-4F33-945F-FF8A9D4F84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725" y="3886375"/>
            <a:ext cx="3929495" cy="259562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05C99DA-A41A-480F-B08A-A6A3BDDF6078}"/>
              </a:ext>
            </a:extLst>
          </p:cNvPr>
          <p:cNvSpPr txBox="1"/>
          <p:nvPr/>
        </p:nvSpPr>
        <p:spPr>
          <a:xfrm>
            <a:off x="46275" y="3614528"/>
            <a:ext cx="392949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Daily average wind stress (dyne cm</a:t>
            </a:r>
            <a:r>
              <a:rPr lang="en-US" baseline="30000" dirty="0"/>
              <a:t>-2</a:t>
            </a:r>
            <a:r>
              <a:rPr lang="en-US" dirty="0"/>
              <a:t>) from NCEP NAM 3km hourly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Gale occurs on Feb 18, 2 days before simulation begins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Moderate winds directed NW through the YC on Feb 28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Winds subside after Feb 29, but remain directed NW through the YC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Winds from Feb 28 to Mar 7 encourage northward transport through YC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ABE100-7F21-4BBB-A750-9AE41AE1D175}"/>
              </a:ext>
            </a:extLst>
          </p:cNvPr>
          <p:cNvSpPr txBox="1"/>
          <p:nvPr/>
        </p:nvSpPr>
        <p:spPr>
          <a:xfrm>
            <a:off x="955179" y="528075"/>
            <a:ext cx="197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February 18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83E68E-4E6A-4198-A1D6-3A296611203A}"/>
              </a:ext>
            </a:extLst>
          </p:cNvPr>
          <p:cNvSpPr txBox="1"/>
          <p:nvPr/>
        </p:nvSpPr>
        <p:spPr>
          <a:xfrm>
            <a:off x="5106099" y="528075"/>
            <a:ext cx="197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February 20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3E7178-ED68-4228-99AB-9AC70E729B27}"/>
              </a:ext>
            </a:extLst>
          </p:cNvPr>
          <p:cNvSpPr txBox="1"/>
          <p:nvPr/>
        </p:nvSpPr>
        <p:spPr>
          <a:xfrm>
            <a:off x="8910392" y="519480"/>
            <a:ext cx="25240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February 28 (Burst #1)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BDC6A7-134A-4442-9A3A-56FBB8ABC98E}"/>
              </a:ext>
            </a:extLst>
          </p:cNvPr>
          <p:cNvSpPr txBox="1"/>
          <p:nvPr/>
        </p:nvSpPr>
        <p:spPr>
          <a:xfrm>
            <a:off x="5106099" y="3528541"/>
            <a:ext cx="197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March 2 (Burst #2)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3F8790E-3776-4FCB-B145-C696F41D2328}"/>
              </a:ext>
            </a:extLst>
          </p:cNvPr>
          <p:cNvSpPr txBox="1"/>
          <p:nvPr/>
        </p:nvSpPr>
        <p:spPr>
          <a:xfrm>
            <a:off x="9069571" y="3536615"/>
            <a:ext cx="1979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March 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FCBF64D-EA05-4B14-AAAF-79921607CED6}"/>
              </a:ext>
            </a:extLst>
          </p:cNvPr>
          <p:cNvSpPr txBox="1"/>
          <p:nvPr/>
        </p:nvSpPr>
        <p:spPr>
          <a:xfrm>
            <a:off x="7018882" y="6523987"/>
            <a:ext cx="2050689" cy="30777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1 dyne cm</a:t>
            </a:r>
            <a:r>
              <a:rPr lang="en-US" sz="1400" baseline="30000" dirty="0"/>
              <a:t>-2</a:t>
            </a:r>
            <a:r>
              <a:rPr lang="en-US" sz="1400" dirty="0"/>
              <a:t> = 0.1 N m</a:t>
            </a:r>
            <a:r>
              <a:rPr lang="en-US" sz="1400" baseline="30000" dirty="0"/>
              <a:t>-2</a:t>
            </a:r>
          </a:p>
        </p:txBody>
      </p:sp>
    </p:spTree>
    <p:extLst>
      <p:ext uri="{BB962C8B-B14F-4D97-AF65-F5344CB8AC3E}">
        <p14:creationId xmlns:p14="http://schemas.microsoft.com/office/powerpoint/2010/main" val="4587464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31"/>
            <a:ext cx="12192000" cy="480777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+mn-lt"/>
              </a:rPr>
              <a:t>MSEAS-PE Evolution of Backward </a:t>
            </a:r>
            <a:r>
              <a:rPr lang="en-US" sz="2400" dirty="0" err="1">
                <a:solidFill>
                  <a:srgbClr val="C00000"/>
                </a:solidFill>
                <a:latin typeface="+mn-lt"/>
              </a:rPr>
              <a:t>Flowmaps</a:t>
            </a:r>
            <a:r>
              <a:rPr lang="en-US" sz="2400" dirty="0">
                <a:solidFill>
                  <a:srgbClr val="C00000"/>
                </a:solidFill>
                <a:latin typeface="+mn-lt"/>
              </a:rPr>
              <a:t> (100 m): Feb 20 – Mar 7, 2024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209A84-48FB-4F0E-9EE0-1D779D104750}"/>
              </a:ext>
            </a:extLst>
          </p:cNvPr>
          <p:cNvSpPr txBox="1"/>
          <p:nvPr/>
        </p:nvSpPr>
        <p:spPr>
          <a:xfrm>
            <a:off x="7760951" y="375353"/>
            <a:ext cx="301542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867" b="1" dirty="0">
                <a:solidFill>
                  <a:srgbClr val="3B3B3C"/>
                </a:solidFill>
              </a:rPr>
              <a:t>Y-</a:t>
            </a:r>
            <a:r>
              <a:rPr lang="en-US" sz="1867" b="1" dirty="0" err="1">
                <a:solidFill>
                  <a:srgbClr val="3B3B3C"/>
                </a:solidFill>
              </a:rPr>
              <a:t>Flowmap</a:t>
            </a:r>
            <a:endParaRPr lang="en-US" sz="1867" b="1" dirty="0">
              <a:solidFill>
                <a:srgbClr val="3B3B3C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C49FFA-D5E7-40DA-A294-BB8A3D756CBD}"/>
              </a:ext>
            </a:extLst>
          </p:cNvPr>
          <p:cNvSpPr txBox="1"/>
          <p:nvPr/>
        </p:nvSpPr>
        <p:spPr>
          <a:xfrm>
            <a:off x="1410876" y="377952"/>
            <a:ext cx="301542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867" b="1" dirty="0">
                <a:solidFill>
                  <a:srgbClr val="3B3B3C"/>
                </a:solidFill>
              </a:rPr>
              <a:t>X-</a:t>
            </a:r>
            <a:r>
              <a:rPr lang="en-US" sz="1867" b="1" dirty="0" err="1">
                <a:solidFill>
                  <a:srgbClr val="3B3B3C"/>
                </a:solidFill>
              </a:rPr>
              <a:t>Flowmap</a:t>
            </a:r>
            <a:endParaRPr lang="en-US" sz="1867" b="1" dirty="0">
              <a:solidFill>
                <a:srgbClr val="3B3B3C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211ED-0571-4A1D-A146-752BEC18826A}"/>
              </a:ext>
            </a:extLst>
          </p:cNvPr>
          <p:cNvSpPr txBox="1"/>
          <p:nvPr/>
        </p:nvSpPr>
        <p:spPr>
          <a:xfrm>
            <a:off x="7758611" y="3668088"/>
            <a:ext cx="301542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867" b="1" dirty="0">
                <a:solidFill>
                  <a:srgbClr val="3B3B3C"/>
                </a:solidFill>
              </a:rPr>
              <a:t>Z-</a:t>
            </a:r>
            <a:r>
              <a:rPr lang="en-US" sz="1867" b="1" dirty="0" err="1">
                <a:solidFill>
                  <a:srgbClr val="3B3B3C"/>
                </a:solidFill>
              </a:rPr>
              <a:t>Flowmap</a:t>
            </a:r>
            <a:endParaRPr lang="en-US" sz="1867" b="1" dirty="0">
              <a:solidFill>
                <a:srgbClr val="3B3B3C"/>
              </a:solidFill>
            </a:endParaRPr>
          </a:p>
        </p:txBody>
      </p:sp>
      <p:pic>
        <p:nvPicPr>
          <p:cNvPr id="5" name="xmapfull100m">
            <a:hlinkClick r:id="" action="ppaction://media"/>
            <a:extLst>
              <a:ext uri="{FF2B5EF4-FFF2-40B4-BE49-F238E27FC236}">
                <a16:creationId xmlns:a16="http://schemas.microsoft.com/office/drawing/2014/main" id="{9950A8A7-F32E-4DFA-B088-BD2A9F26D3B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9"/>
          <a:srcRect l="3366" r="3069"/>
          <a:stretch/>
        </p:blipFill>
        <p:spPr>
          <a:xfrm>
            <a:off x="645371" y="780288"/>
            <a:ext cx="4562947" cy="2743200"/>
          </a:xfrm>
          <a:prstGeom prst="rect">
            <a:avLst/>
          </a:prstGeom>
        </p:spPr>
      </p:pic>
      <p:pic>
        <p:nvPicPr>
          <p:cNvPr id="7" name="ymapfull100m">
            <a:hlinkClick r:id="" action="ppaction://media"/>
            <a:extLst>
              <a:ext uri="{FF2B5EF4-FFF2-40B4-BE49-F238E27FC236}">
                <a16:creationId xmlns:a16="http://schemas.microsoft.com/office/drawing/2014/main" id="{2EEA8F2D-830F-44C4-B283-156CAD3472FE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10"/>
          <a:srcRect l="3297" r="3187"/>
          <a:stretch/>
        </p:blipFill>
        <p:spPr>
          <a:xfrm>
            <a:off x="6986017" y="780288"/>
            <a:ext cx="4560612" cy="2743200"/>
          </a:xfrm>
          <a:prstGeom prst="rect">
            <a:avLst/>
          </a:prstGeom>
        </p:spPr>
      </p:pic>
      <p:pic>
        <p:nvPicPr>
          <p:cNvPr id="8" name="zmapfull100m">
            <a:hlinkClick r:id="" action="ppaction://media"/>
            <a:extLst>
              <a:ext uri="{FF2B5EF4-FFF2-40B4-BE49-F238E27FC236}">
                <a16:creationId xmlns:a16="http://schemas.microsoft.com/office/drawing/2014/main" id="{716F8868-5AD5-4ADE-9301-43D2F6A198DB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 rotWithShape="1">
          <a:blip r:embed="rId11"/>
          <a:srcRect l="3846" r="3736"/>
          <a:stretch/>
        </p:blipFill>
        <p:spPr>
          <a:xfrm>
            <a:off x="6986016" y="4047744"/>
            <a:ext cx="4507021" cy="2743200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84ADEF9A-DDF0-608C-FBB1-EC45F5F8EB9F}"/>
              </a:ext>
            </a:extLst>
          </p:cNvPr>
          <p:cNvSpPr txBox="1">
            <a:spLocks/>
          </p:cNvSpPr>
          <p:nvPr/>
        </p:nvSpPr>
        <p:spPr>
          <a:xfrm>
            <a:off x="189322" y="3857916"/>
            <a:ext cx="6330747" cy="2919186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34950" indent="-234950" algn="l" defTabSz="6858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2250" algn="l" defTabSz="685800" rtl="0" eaLnBrk="1" latinLnBrk="0" hangingPunct="1">
              <a:lnSpc>
                <a:spcPct val="110000"/>
              </a:lnSpc>
              <a:spcBef>
                <a:spcPts val="600"/>
              </a:spcBef>
              <a:buClrTx/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92150" indent="-234950" algn="l" defTabSz="6858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2250" algn="l" defTabSz="6858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9350" indent="-234950" algn="l" defTabSz="685800" rtl="0" eaLnBrk="1" latinLnBrk="0" hangingPunct="1">
              <a:lnSpc>
                <a:spcPct val="11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914377">
              <a:spcBef>
                <a:spcPts val="800"/>
              </a:spcBef>
              <a:buNone/>
              <a:defRPr/>
            </a:pPr>
            <a:r>
              <a:rPr lang="en-US" sz="1600" dirty="0">
                <a:solidFill>
                  <a:srgbClr val="3B3B3C"/>
                </a:solidFill>
              </a:rPr>
              <a:t>Backward flow maps display the initial position of a water parcel at its final location as it is advected over a specified time window (“field version” of classic trajectories)</a:t>
            </a:r>
          </a:p>
          <a:p>
            <a:pPr marL="228594" indent="-228594" defTabSz="914377">
              <a:spcBef>
                <a:spcPts val="400"/>
              </a:spcBef>
              <a:defRPr/>
            </a:pPr>
            <a:r>
              <a:rPr lang="en-US" sz="1600" dirty="0">
                <a:solidFill>
                  <a:srgbClr val="3B3B3C"/>
                </a:solidFill>
              </a:rPr>
              <a:t>Surface component of cyclonic eddy </a:t>
            </a:r>
            <a:r>
              <a:rPr lang="en-US" sz="1600" dirty="0"/>
              <a:t>(LCFE) </a:t>
            </a:r>
            <a:r>
              <a:rPr lang="en-US" sz="1600" dirty="0">
                <a:solidFill>
                  <a:srgbClr val="3B3B3C"/>
                </a:solidFill>
              </a:rPr>
              <a:t>around 25.5N and 86.5W strengthened, possibly due to Feb 17-20 gale winds (to west-southwest)</a:t>
            </a:r>
          </a:p>
          <a:p>
            <a:pPr marL="228594" indent="-228594" defTabSz="914377">
              <a:spcBef>
                <a:spcPts val="400"/>
              </a:spcBef>
              <a:defRPr/>
            </a:pPr>
            <a:r>
              <a:rPr lang="en-US" sz="1600" dirty="0">
                <a:solidFill>
                  <a:srgbClr val="3B3B3C"/>
                </a:solidFill>
              </a:rPr>
              <a:t>Cyclonic eddies and meanders on western LC wall are advected around edges of LCE</a:t>
            </a:r>
          </a:p>
          <a:p>
            <a:pPr marL="228594" indent="-228594" defTabSz="914377">
              <a:spcBef>
                <a:spcPts val="400"/>
              </a:spcBef>
              <a:defRPr/>
            </a:pPr>
            <a:r>
              <a:rPr lang="en-US" sz="1600" dirty="0">
                <a:solidFill>
                  <a:srgbClr val="3B3B3C"/>
                </a:solidFill>
              </a:rPr>
              <a:t>Florida shelf water entrained in the LCE separation</a:t>
            </a:r>
          </a:p>
          <a:p>
            <a:pPr marL="228594" indent="-228594" defTabSz="914377">
              <a:spcBef>
                <a:spcPts val="400"/>
              </a:spcBef>
              <a:defRPr/>
            </a:pPr>
            <a:r>
              <a:rPr lang="en-US" sz="1600" dirty="0">
                <a:solidFill>
                  <a:srgbClr val="3B3B3C"/>
                </a:solidFill>
              </a:rPr>
              <a:t>Interactions with smaller eddies in western Gulf </a:t>
            </a:r>
            <a:r>
              <a:rPr lang="en-US" sz="1600" dirty="0" err="1">
                <a:solidFill>
                  <a:srgbClr val="3B3B3C"/>
                </a:solidFill>
              </a:rPr>
              <a:t>advect</a:t>
            </a:r>
            <a:r>
              <a:rPr lang="en-US" sz="1600" dirty="0">
                <a:solidFill>
                  <a:srgbClr val="3B3B3C"/>
                </a:solidFill>
              </a:rPr>
              <a:t> western Gulf water to the edge of the LCE</a:t>
            </a:r>
          </a:p>
        </p:txBody>
      </p:sp>
    </p:spTree>
    <p:extLst>
      <p:ext uri="{BB962C8B-B14F-4D97-AF65-F5344CB8AC3E}">
        <p14:creationId xmlns:p14="http://schemas.microsoft.com/office/powerpoint/2010/main" val="590284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282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282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131"/>
            <a:ext cx="12192000" cy="480777"/>
          </a:xfrm>
        </p:spPr>
        <p:txBody>
          <a:bodyPr/>
          <a:lstStyle/>
          <a:p>
            <a:pPr algn="ctr"/>
            <a:r>
              <a:rPr lang="en-US" sz="2400" dirty="0">
                <a:solidFill>
                  <a:srgbClr val="C00000"/>
                </a:solidFill>
                <a:latin typeface="+mn-lt"/>
              </a:rPr>
              <a:t>MSEAS-PE Evolution of Backward </a:t>
            </a:r>
            <a:r>
              <a:rPr lang="en-US" sz="2400" dirty="0" err="1">
                <a:solidFill>
                  <a:srgbClr val="C00000"/>
                </a:solidFill>
                <a:latin typeface="+mn-lt"/>
              </a:rPr>
              <a:t>Flowmaps</a:t>
            </a:r>
            <a:r>
              <a:rPr lang="en-US" sz="2400">
                <a:solidFill>
                  <a:srgbClr val="C00000"/>
                </a:solidFill>
                <a:latin typeface="+mn-lt"/>
              </a:rPr>
              <a:t> (100 m): </a:t>
            </a:r>
            <a:r>
              <a:rPr lang="en-US" sz="2400" dirty="0">
                <a:solidFill>
                  <a:srgbClr val="C00000"/>
                </a:solidFill>
                <a:latin typeface="+mn-lt"/>
              </a:rPr>
              <a:t>Feb 20 – Mar 7, 2024 (Cont.)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4209A84-48FB-4F0E-9EE0-1D779D104750}"/>
              </a:ext>
            </a:extLst>
          </p:cNvPr>
          <p:cNvSpPr txBox="1"/>
          <p:nvPr/>
        </p:nvSpPr>
        <p:spPr>
          <a:xfrm>
            <a:off x="4805807" y="551111"/>
            <a:ext cx="301542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867" dirty="0">
                <a:solidFill>
                  <a:srgbClr val="3B3B3C"/>
                </a:solidFill>
              </a:rPr>
              <a:t>Advected Salinity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7C49FFA-D5E7-40DA-A294-BB8A3D756CBD}"/>
              </a:ext>
            </a:extLst>
          </p:cNvPr>
          <p:cNvSpPr txBox="1"/>
          <p:nvPr/>
        </p:nvSpPr>
        <p:spPr>
          <a:xfrm>
            <a:off x="1021480" y="514674"/>
            <a:ext cx="301542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867" dirty="0">
                <a:solidFill>
                  <a:srgbClr val="3B3B3C"/>
                </a:solidFill>
              </a:rPr>
              <a:t>Advected Temperature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8A211ED-0571-4A1D-A146-752BEC18826A}"/>
              </a:ext>
            </a:extLst>
          </p:cNvPr>
          <p:cNvSpPr txBox="1"/>
          <p:nvPr/>
        </p:nvSpPr>
        <p:spPr>
          <a:xfrm>
            <a:off x="8682590" y="556027"/>
            <a:ext cx="301542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867" dirty="0">
                <a:solidFill>
                  <a:srgbClr val="3B3B3C"/>
                </a:solidFill>
              </a:rPr>
              <a:t>Advected Potential Density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2B6596C-939C-45C8-A44F-46B3D483F001}"/>
              </a:ext>
            </a:extLst>
          </p:cNvPr>
          <p:cNvSpPr txBox="1"/>
          <p:nvPr/>
        </p:nvSpPr>
        <p:spPr>
          <a:xfrm>
            <a:off x="294290" y="6440557"/>
            <a:ext cx="114037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Nonzero differences show effects of non-advective processes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EA8CED6-3387-4BB1-A09D-E5B1C40C7763}"/>
              </a:ext>
            </a:extLst>
          </p:cNvPr>
          <p:cNvSpPr txBox="1"/>
          <p:nvPr/>
        </p:nvSpPr>
        <p:spPr>
          <a:xfrm rot="16200000">
            <a:off x="-1074150" y="1717341"/>
            <a:ext cx="2756339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867" b="1" dirty="0">
                <a:solidFill>
                  <a:srgbClr val="3B3B3C"/>
                </a:solidFill>
              </a:rPr>
              <a:t>Initial values advected </a:t>
            </a:r>
          </a:p>
          <a:p>
            <a:pPr algn="ctr" defTabSz="609585">
              <a:defRPr/>
            </a:pPr>
            <a:r>
              <a:rPr lang="en-US" sz="1867" b="1" dirty="0">
                <a:solidFill>
                  <a:srgbClr val="3B3B3C"/>
                </a:solidFill>
              </a:rPr>
              <a:t>at final positions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A36B406-B06C-4A24-AE6C-CA2C328B94FD}"/>
              </a:ext>
            </a:extLst>
          </p:cNvPr>
          <p:cNvSpPr txBox="1"/>
          <p:nvPr/>
        </p:nvSpPr>
        <p:spPr>
          <a:xfrm rot="16200000">
            <a:off x="-984570" y="4626542"/>
            <a:ext cx="2636120" cy="66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867" b="1" dirty="0">
                <a:solidFill>
                  <a:srgbClr val="3B3B3C"/>
                </a:solidFill>
              </a:rPr>
              <a:t>Differences: </a:t>
            </a:r>
          </a:p>
          <a:p>
            <a:pPr algn="ctr" defTabSz="609585">
              <a:defRPr/>
            </a:pPr>
            <a:r>
              <a:rPr lang="en-US" sz="1867" b="1" dirty="0">
                <a:solidFill>
                  <a:srgbClr val="3B3B3C"/>
                </a:solidFill>
              </a:rPr>
              <a:t>Full PE – advected fields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E65EF36-1F3F-4E27-9E3B-C30705EF2D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26" y="937215"/>
            <a:ext cx="3749040" cy="22829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B04546A-716C-4107-A08C-DA536FA4BF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492" y="937472"/>
            <a:ext cx="3749040" cy="228274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88D8DE5-CBFA-4ACD-AA0C-2ABBC40709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912" y="937216"/>
            <a:ext cx="3749040" cy="222932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2BE38B3-7608-4BC8-92E1-A3D34F3394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56" y="3985066"/>
            <a:ext cx="3749039" cy="229152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3BA3607-8F01-46C6-A3AE-5D1514AE554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438" y="3984927"/>
            <a:ext cx="3749040" cy="229127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CD0F7D0-2BB0-4AD0-AA04-B1D4A497508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960" y="3984927"/>
            <a:ext cx="3749040" cy="227533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1A7BFF9-FC7A-9CE4-F965-F585DCAD8626}"/>
              </a:ext>
            </a:extLst>
          </p:cNvPr>
          <p:cNvSpPr txBox="1"/>
          <p:nvPr/>
        </p:nvSpPr>
        <p:spPr>
          <a:xfrm>
            <a:off x="1021480" y="3547536"/>
            <a:ext cx="301542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867" dirty="0">
                <a:solidFill>
                  <a:srgbClr val="3B3B3C"/>
                </a:solidFill>
              </a:rPr>
              <a:t>Full </a:t>
            </a:r>
            <a:r>
              <a:rPr lang="en-US" sz="1867" i="1" dirty="0">
                <a:solidFill>
                  <a:srgbClr val="3B3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867" dirty="0">
                <a:solidFill>
                  <a:srgbClr val="3B3B3C"/>
                </a:solidFill>
              </a:rPr>
              <a:t> – Advected </a:t>
            </a:r>
            <a:r>
              <a:rPr lang="en-US" sz="1867" i="1" dirty="0">
                <a:solidFill>
                  <a:srgbClr val="3B3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25447-9A35-EF02-1D2C-914DCB0AA2A6}"/>
              </a:ext>
            </a:extLst>
          </p:cNvPr>
          <p:cNvSpPr txBox="1"/>
          <p:nvPr/>
        </p:nvSpPr>
        <p:spPr>
          <a:xfrm>
            <a:off x="4816925" y="3547397"/>
            <a:ext cx="301542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867" dirty="0">
                <a:solidFill>
                  <a:srgbClr val="3B3B3C"/>
                </a:solidFill>
              </a:rPr>
              <a:t>Full </a:t>
            </a:r>
            <a:r>
              <a:rPr lang="en-US" sz="1867" i="1" dirty="0">
                <a:solidFill>
                  <a:srgbClr val="3B3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en-US" sz="1867" dirty="0">
                <a:solidFill>
                  <a:srgbClr val="3B3B3C"/>
                </a:solidFill>
              </a:rPr>
              <a:t> – Advected </a:t>
            </a:r>
            <a:r>
              <a:rPr lang="en-US" sz="1867" i="1" dirty="0">
                <a:solidFill>
                  <a:srgbClr val="3B3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endParaRPr lang="en-US" sz="1867" dirty="0">
              <a:solidFill>
                <a:srgbClr val="3B3B3C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A04926-5F26-97FE-188D-D83CA89F24D1}"/>
              </a:ext>
            </a:extLst>
          </p:cNvPr>
          <p:cNvSpPr txBox="1"/>
          <p:nvPr/>
        </p:nvSpPr>
        <p:spPr>
          <a:xfrm>
            <a:off x="8706438" y="3547397"/>
            <a:ext cx="3015424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>
              <a:defRPr/>
            </a:pPr>
            <a:r>
              <a:rPr lang="en-US" sz="1867" dirty="0">
                <a:solidFill>
                  <a:srgbClr val="3B3B3C"/>
                </a:solidFill>
              </a:rPr>
              <a:t>Full </a:t>
            </a:r>
            <a:r>
              <a:rPr lang="el-GR" sz="1867" i="1" dirty="0">
                <a:solidFill>
                  <a:srgbClr val="3B3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l-GR" sz="1867" i="1" baseline="-25000" dirty="0">
                <a:solidFill>
                  <a:srgbClr val="3B3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sz="1867" dirty="0">
                <a:solidFill>
                  <a:srgbClr val="3B3B3C"/>
                </a:solidFill>
              </a:rPr>
              <a:t> – Advected </a:t>
            </a:r>
            <a:r>
              <a:rPr lang="el-GR" sz="1867" i="1" dirty="0">
                <a:solidFill>
                  <a:srgbClr val="3B3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ρ</a:t>
            </a:r>
            <a:r>
              <a:rPr lang="el-GR" sz="1867" i="1" baseline="-25000" dirty="0">
                <a:solidFill>
                  <a:srgbClr val="3B3B3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endParaRPr lang="en-US" sz="1867" i="1" dirty="0">
              <a:solidFill>
                <a:srgbClr val="3B3B3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46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</TotalTime>
  <Words>552</Words>
  <Application>Microsoft Office PowerPoint</Application>
  <PresentationFormat>Widescreen</PresentationFormat>
  <Paragraphs>60</Paragraphs>
  <Slides>5</Slides>
  <Notes>3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Times New Roman</vt:lpstr>
      <vt:lpstr>Office Theme</vt:lpstr>
      <vt:lpstr>LCE Cardone Formation: 12Z Feb 20 to 0Z Mar 7</vt:lpstr>
      <vt:lpstr>LCE Cardone Formation: 12Z Feb 20 to 0Z Mar 7</vt:lpstr>
      <vt:lpstr>Effect of Winds on LCE Cardone Formation: Feb 20 to Mar 7, 2024</vt:lpstr>
      <vt:lpstr>MSEAS-PE Evolution of Backward Flowmaps (100 m): Feb 20 – Mar 7, 2024</vt:lpstr>
      <vt:lpstr>MSEAS-PE Evolution of Backward Flowmaps (100 m): Feb 20 – Mar 7, 2024 (Cont.)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2m Scaled Vorticity Forecast: 12Z Feb 20 to 0Z Mar 7</dc:title>
  <dc:creator>Chris Mirabito</dc:creator>
  <cp:lastModifiedBy>Pierre F.J Lermusiaux</cp:lastModifiedBy>
  <cp:revision>26</cp:revision>
  <dcterms:created xsi:type="dcterms:W3CDTF">2025-02-04T19:40:04Z</dcterms:created>
  <dcterms:modified xsi:type="dcterms:W3CDTF">2025-02-05T18:26:20Z</dcterms:modified>
</cp:coreProperties>
</file>